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684" r:id="rId3"/>
    <p:sldMasterId id="2147483660" r:id="rId4"/>
    <p:sldMasterId id="2147483708" r:id="rId5"/>
    <p:sldMasterId id="2147483720" r:id="rId6"/>
    <p:sldMasterId id="2147483732" r:id="rId7"/>
  </p:sldMasterIdLst>
  <p:notesMasterIdLst>
    <p:notesMasterId r:id="rId60"/>
  </p:notesMasterIdLst>
  <p:handoutMasterIdLst>
    <p:handoutMasterId r:id="rId61"/>
  </p:handoutMasterIdLst>
  <p:sldIdLst>
    <p:sldId id="256" r:id="rId8"/>
    <p:sldId id="257" r:id="rId9"/>
    <p:sldId id="322" r:id="rId10"/>
    <p:sldId id="270" r:id="rId11"/>
    <p:sldId id="278" r:id="rId12"/>
    <p:sldId id="272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74" r:id="rId27"/>
    <p:sldId id="289" r:id="rId28"/>
    <p:sldId id="290" r:id="rId29"/>
    <p:sldId id="291" r:id="rId30"/>
    <p:sldId id="293" r:id="rId31"/>
    <p:sldId id="292" r:id="rId32"/>
    <p:sldId id="294" r:id="rId33"/>
    <p:sldId id="298" r:id="rId34"/>
    <p:sldId id="295" r:id="rId35"/>
    <p:sldId id="299" r:id="rId36"/>
    <p:sldId id="296" r:id="rId37"/>
    <p:sldId id="300" r:id="rId38"/>
    <p:sldId id="297" r:id="rId39"/>
    <p:sldId id="301" r:id="rId40"/>
    <p:sldId id="273" r:id="rId41"/>
    <p:sldId id="304" r:id="rId42"/>
    <p:sldId id="308" r:id="rId43"/>
    <p:sldId id="305" r:id="rId44"/>
    <p:sldId id="309" r:id="rId45"/>
    <p:sldId id="306" r:id="rId46"/>
    <p:sldId id="310" r:id="rId47"/>
    <p:sldId id="307" r:id="rId48"/>
    <p:sldId id="320" r:id="rId49"/>
    <p:sldId id="311" r:id="rId50"/>
    <p:sldId id="313" r:id="rId51"/>
    <p:sldId id="302" r:id="rId52"/>
    <p:sldId id="314" r:id="rId53"/>
    <p:sldId id="315" r:id="rId54"/>
    <p:sldId id="303" r:id="rId55"/>
    <p:sldId id="316" r:id="rId56"/>
    <p:sldId id="319" r:id="rId57"/>
    <p:sldId id="318" r:id="rId58"/>
    <p:sldId id="269" r:id="rId59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Laliberte" initials="VL" lastIdx="3" clrIdx="0">
    <p:extLst/>
  </p:cmAuthor>
  <p:cmAuthor id="2" name="Helene Rioux" initials="HR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D4C4"/>
    <a:srgbClr val="FF1C47"/>
    <a:srgbClr val="A21DA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3" autoAdjust="0"/>
    <p:restoredTop sz="94660"/>
  </p:normalViewPr>
  <p:slideViewPr>
    <p:cSldViewPr snapToGrid="0">
      <p:cViewPr>
        <p:scale>
          <a:sx n="88" d="100"/>
          <a:sy n="88" d="100"/>
        </p:scale>
        <p:origin x="-7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62E1CA61-0237-4778-AB6F-23A181783640}" type="datetimeFigureOut">
              <a:rPr lang="fr-CA" smtClean="0"/>
              <a:pPr/>
              <a:t>2017-03-22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911"/>
            <a:ext cx="2972393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092716A-1E11-4B52-A499-E14C49C48A6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08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AEF622A-2201-4561-9654-AB46117AD83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16930BA8-CF94-4DB3-A4B2-6811E3B8EF33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411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5562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7554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12738-32DB-48A0-AD0D-2E1EC008F74D}" type="slidenum">
              <a:rPr lang="fr-CA" altLang="fr-FR" smtClean="0"/>
              <a:pPr/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8580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</a:defRPr>
            </a:lvl1pPr>
            <a:lvl2pPr marL="768934" indent="-295744" eaLnBrk="0" hangingPunct="0">
              <a:defRPr sz="2900">
                <a:solidFill>
                  <a:schemeClr val="tx1"/>
                </a:solidFill>
                <a:latin typeface="Arial" charset="0"/>
              </a:defRPr>
            </a:lvl2pPr>
            <a:lvl3pPr marL="1182976" indent="-236596" eaLnBrk="0" hangingPunct="0">
              <a:defRPr sz="2900">
                <a:solidFill>
                  <a:schemeClr val="tx1"/>
                </a:solidFill>
                <a:latin typeface="Arial" charset="0"/>
              </a:defRPr>
            </a:lvl3pPr>
            <a:lvl4pPr marL="1656167" indent="-236596" eaLnBrk="0" hangingPunct="0">
              <a:defRPr sz="2900">
                <a:solidFill>
                  <a:schemeClr val="tx1"/>
                </a:solidFill>
                <a:latin typeface="Arial" charset="0"/>
              </a:defRPr>
            </a:lvl4pPr>
            <a:lvl5pPr marL="2129357" indent="-236596" eaLnBrk="0" hangingPunct="0">
              <a:defRPr sz="2900">
                <a:solidFill>
                  <a:schemeClr val="tx1"/>
                </a:solidFill>
                <a:latin typeface="Arial" charset="0"/>
              </a:defRPr>
            </a:lvl5pPr>
            <a:lvl6pPr marL="2602547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6pPr>
            <a:lvl7pPr marL="3075738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7pPr>
            <a:lvl8pPr marL="3548928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8pPr>
            <a:lvl9pPr marL="4022118" indent="-23659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C4734F-76D5-4082-906B-B472C360318C}" type="slidenum">
              <a:rPr lang="fr-CA" altLang="fr-FR" sz="1200"/>
              <a:pPr eaLnBrk="1" hangingPunct="1"/>
              <a:t>9</a:t>
            </a:fld>
            <a:endParaRPr lang="fr-CA" altLang="fr-F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3975" y="704850"/>
            <a:ext cx="4694238" cy="35194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167" y="4379896"/>
            <a:ext cx="6622719" cy="4223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fr-FR" sz="1400" dirty="0">
                <a:latin typeface="Arial" charset="0"/>
              </a:rPr>
              <a:t>Une analyse de régression logistique montre que le cheminement anticipé et les attitudes de l’enseignante envers l’élève serait les deux facteurs expliquant l’appartenance à un groupe ou l`autre.</a:t>
            </a:r>
          </a:p>
          <a:p>
            <a:pPr eaLnBrk="1" hangingPunct="1"/>
            <a:r>
              <a:rPr lang="fr-CA" altLang="fr-FR" sz="1400" dirty="0">
                <a:latin typeface="Arial" charset="0"/>
              </a:rPr>
              <a:t> </a:t>
            </a:r>
          </a:p>
          <a:p>
            <a:pPr eaLnBrk="1" hangingPunct="1"/>
            <a:endParaRPr lang="fr-CA" altLang="fr-FR" sz="1400" dirty="0">
              <a:latin typeface="Arial" charset="0"/>
            </a:endParaRPr>
          </a:p>
          <a:p>
            <a:pPr eaLnBrk="1" hangingPunct="1"/>
            <a:r>
              <a:rPr lang="fr-CA" altLang="fr-FR" sz="1400" dirty="0">
                <a:latin typeface="Arial" charset="0"/>
              </a:rPr>
              <a:t>Types d’élèves : 0 Attachants/indifférents vs 1 Préoccupants/rejetés</a:t>
            </a:r>
          </a:p>
          <a:p>
            <a:pPr eaLnBrk="1" hangingPunct="1"/>
            <a:r>
              <a:rPr lang="fr-CA" altLang="fr-FR" sz="1400" dirty="0">
                <a:latin typeface="Arial" charset="0"/>
              </a:rPr>
              <a:t>Cheminement anticipé : 0 sans difficulté et 1 avec difficulté</a:t>
            </a:r>
          </a:p>
          <a:p>
            <a:pPr eaLnBrk="1" hangingPunct="1"/>
            <a:r>
              <a:rPr lang="fr-CA" altLang="fr-FR" sz="1400" dirty="0">
                <a:latin typeface="Arial" charset="0"/>
              </a:rPr>
              <a:t>Attitudes : 0 attitude inférieure à la moyenne et 1 attitude </a:t>
            </a:r>
            <a:r>
              <a:rPr lang="fr-CA" altLang="fr-FR" sz="1400" dirty="0" err="1">
                <a:latin typeface="Arial" charset="0"/>
              </a:rPr>
              <a:t>ds</a:t>
            </a:r>
            <a:r>
              <a:rPr lang="fr-CA" altLang="fr-FR" sz="1400" dirty="0">
                <a:latin typeface="Arial" charset="0"/>
              </a:rPr>
              <a:t> moyenne ou supérieure à la moyenne.</a:t>
            </a:r>
          </a:p>
        </p:txBody>
      </p:sp>
    </p:spTree>
    <p:extLst>
      <p:ext uri="{BB962C8B-B14F-4D97-AF65-F5344CB8AC3E}">
        <p14:creationId xmlns:p14="http://schemas.microsoft.com/office/powerpoint/2010/main" val="196220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9202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68251" y="8914935"/>
            <a:ext cx="3111394" cy="46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28" tIns="47315" rIns="94628" bIns="4731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CB23E8-6C63-4EB4-8373-AE4D1B7C7E2D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5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076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8639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5926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410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483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777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84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151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182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497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829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6212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5349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717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043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1207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993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44738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5048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0961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610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521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3589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2448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133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5283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8787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6698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77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0021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436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1381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6283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247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3377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628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755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9672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0468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45742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202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9497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0801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9771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08159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7397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1947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4332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6796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5046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8262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2826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8870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7699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3512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8740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1805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699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583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316364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55290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4511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5112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41609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2458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4530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45345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30735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5439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36923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32629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4155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74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077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1232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1530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5391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268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8218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ChangeAspect="1"/>
          </p:cNvPicPr>
          <p:nvPr userDrawn="1"/>
        </p:nvPicPr>
        <p:blipFill>
          <a:blip r:embed="rId12" cstate="print"/>
          <a:srcRect l="6573" r="26717"/>
          <a:stretch>
            <a:fillRect/>
          </a:stretch>
        </p:blipFill>
        <p:spPr bwMode="auto">
          <a:xfrm>
            <a:off x="0" y="0"/>
            <a:ext cx="1482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15050" y="6045391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733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  <p:sldLayoutId id="2147483678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CCE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1DF4-310C-4900-B536-E546909C3B7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2A10-FD2C-4913-AD27-13D032B380EA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 cstate="print"/>
          <a:srcRect b="69954"/>
          <a:stretch/>
        </p:blipFill>
        <p:spPr>
          <a:xfrm rot="10800000">
            <a:off x="-793" y="5644717"/>
            <a:ext cx="9144793" cy="1243881"/>
          </a:xfrm>
          <a:prstGeom prst="rect">
            <a:avLst/>
          </a:prstGeom>
        </p:spPr>
      </p:pic>
      <p:pic>
        <p:nvPicPr>
          <p:cNvPr id="9" name="Image 8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7468" y="230190"/>
            <a:ext cx="2557716" cy="720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4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495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5357-937A-47C9-9BDF-448B94BD275C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C0AE-EAA0-44F9-9858-C145422980D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19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 cstate="print"/>
          <a:srcRect l="5273" r="28584"/>
          <a:stretch>
            <a:fillRect/>
          </a:stretch>
        </p:blipFill>
        <p:spPr bwMode="auto">
          <a:xfrm>
            <a:off x="0" y="0"/>
            <a:ext cx="262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D82C-763F-413A-8920-07508B0A628B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E762-7D03-4A46-A744-BBEB4564AF0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870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82F9-B794-4F80-8BBD-8128BB61C19F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5F0C-4A33-41CA-A249-4CEE844A676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646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 cstate="print"/>
          <a:srcRect l="5273" r="28584"/>
          <a:stretch>
            <a:fillRect/>
          </a:stretch>
        </p:blipFill>
        <p:spPr bwMode="auto">
          <a:xfrm>
            <a:off x="0" y="0"/>
            <a:ext cx="262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22456" y="6045391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6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A9EC-C90E-4B18-9192-1C638F3346A1}" type="datetimeFigureOut">
              <a:rPr lang="fr-CA" smtClean="0"/>
              <a:pPr/>
              <a:t>2017-03-22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3978-8DF3-4D31-8AD9-070F1995633C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 cstate="print"/>
          <a:srcRect b="69954"/>
          <a:stretch/>
        </p:blipFill>
        <p:spPr>
          <a:xfrm rot="10800000">
            <a:off x="-793" y="5644717"/>
            <a:ext cx="9144793" cy="1243881"/>
          </a:xfrm>
          <a:prstGeom prst="rect">
            <a:avLst/>
          </a:prstGeom>
        </p:spPr>
      </p:pic>
      <p:pic>
        <p:nvPicPr>
          <p:cNvPr id="9" name="Image 8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57950" y="351822"/>
            <a:ext cx="2400300" cy="676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06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2.xml"/><Relationship Id="rId4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://www.ctreq.qc.ca/realisation/premiers-signes-logiciel/" TargetMode="External"/><Relationship Id="rId5" Type="http://schemas.openxmlformats.org/officeDocument/2006/relationships/hyperlink" Target="http://www.ctreq.qc.ca/realisation/premiers-signes-guide/" TargetMode="External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2.xml"/><Relationship Id="rId7" Type="http://schemas.openxmlformats.org/officeDocument/2006/relationships/image" Target="../media/image1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5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7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67.xml"/><Relationship Id="rId4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2.emf"/><Relationship Id="rId4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33.emf"/><Relationship Id="rId4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67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53721" y="1763114"/>
            <a:ext cx="7015955" cy="30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100000"/>
              </a:spcBef>
              <a:buClrTx/>
              <a:buSzTx/>
              <a:buNone/>
            </a:pPr>
            <a:r>
              <a:rPr lang="fr-CA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Élèves à risque au préscolaire et </a:t>
            </a:r>
            <a:r>
              <a:rPr lang="fr-C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primaire : </a:t>
            </a:r>
            <a:br>
              <a:rPr lang="fr-C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r-C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dépister </a:t>
            </a:r>
            <a:r>
              <a:rPr lang="fr-CA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et agir dès les premiers </a:t>
            </a:r>
            <a:r>
              <a:rPr lang="fr-C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signes</a:t>
            </a:r>
            <a:endParaRPr lang="fr-CA" altLang="fr-FR" sz="1600" b="1" dirty="0" smtClean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latin typeface="+mj-lt"/>
                <a:cs typeface="Arial" panose="020B0604020202020204" pitchFamily="34" charset="0"/>
              </a:rPr>
              <a:t>Symposium</a:t>
            </a:r>
            <a:br>
              <a:rPr lang="fr-CA" altLang="fr-FR" sz="1600" b="1" dirty="0" smtClean="0">
                <a:latin typeface="+mj-lt"/>
                <a:cs typeface="Arial" panose="020B0604020202020204" pitchFamily="34" charset="0"/>
              </a:rPr>
            </a:br>
            <a:r>
              <a:rPr lang="fr-CA" altLang="fr-FR" sz="1600" b="1" dirty="0" smtClean="0">
                <a:latin typeface="+mj-lt"/>
                <a:cs typeface="Arial" panose="020B0604020202020204" pitchFamily="34" charset="0"/>
              </a:rPr>
              <a:t>Dépistage précoce des élèves à risque de difficultés d’apprentissage </a:t>
            </a:r>
            <a:br>
              <a:rPr lang="fr-CA" altLang="fr-FR" sz="1600" b="1" dirty="0" smtClean="0">
                <a:latin typeface="+mj-lt"/>
                <a:cs typeface="Arial" panose="020B0604020202020204" pitchFamily="34" charset="0"/>
              </a:rPr>
            </a:br>
            <a:r>
              <a:rPr lang="fr-CA" altLang="fr-FR" sz="1600" b="1" dirty="0" smtClean="0">
                <a:latin typeface="+mj-lt"/>
                <a:cs typeface="Arial" panose="020B0604020202020204" pitchFamily="34" charset="0"/>
              </a:rPr>
              <a:t>ou de décrochage scolaire et intervention préventive</a:t>
            </a:r>
          </a:p>
          <a:p>
            <a:pPr algn="ct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latin typeface="+mj-lt"/>
                <a:cs typeface="Arial" panose="020B0604020202020204" pitchFamily="34" charset="0"/>
              </a:rPr>
              <a:t>42</a:t>
            </a:r>
            <a:r>
              <a:rPr lang="fr-CA" altLang="fr-FR" sz="1600" b="1" baseline="30000" dirty="0" smtClean="0">
                <a:latin typeface="+mj-lt"/>
                <a:cs typeface="Arial" panose="020B0604020202020204" pitchFamily="34" charset="0"/>
              </a:rPr>
              <a:t>e</a:t>
            </a:r>
            <a:r>
              <a:rPr lang="fr-CA" altLang="fr-FR" sz="1600" b="1" dirty="0" smtClean="0">
                <a:latin typeface="+mj-lt"/>
                <a:cs typeface="Arial" panose="020B0604020202020204" pitchFamily="34" charset="0"/>
              </a:rPr>
              <a:t> Congrès annuel de l’Institut TA </a:t>
            </a:r>
            <a:br>
              <a:rPr lang="fr-CA" altLang="fr-FR" sz="1600" b="1" dirty="0" smtClean="0">
                <a:latin typeface="+mj-lt"/>
                <a:cs typeface="Arial" panose="020B0604020202020204" pitchFamily="34" charset="0"/>
              </a:rPr>
            </a:br>
            <a:r>
              <a:rPr lang="fr-CA" altLang="fr-FR" sz="1600" b="1" dirty="0" smtClean="0">
                <a:latin typeface="+mj-lt"/>
                <a:cs typeface="Arial" panose="020B0604020202020204" pitchFamily="34" charset="0"/>
              </a:rPr>
              <a:t>Montréal, </a:t>
            </a:r>
            <a:r>
              <a:rPr lang="fr-CA" altLang="fr-FR" sz="1600" b="1" dirty="0">
                <a:latin typeface="+mj-lt"/>
                <a:cs typeface="Arial" panose="020B0604020202020204" pitchFamily="34" charset="0"/>
              </a:rPr>
              <a:t>m</a:t>
            </a:r>
            <a:r>
              <a:rPr lang="fr-CA" altLang="fr-FR" sz="1600" b="1" dirty="0" smtClean="0">
                <a:latin typeface="+mj-lt"/>
                <a:cs typeface="Arial" panose="020B0604020202020204" pitchFamily="34" charset="0"/>
              </a:rPr>
              <a:t>ars 2017</a:t>
            </a:r>
            <a:r>
              <a:rPr lang="fr-CA" alt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alt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altLang="fr-FR" sz="11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502023" y="1372165"/>
            <a:ext cx="8451058" cy="460546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Outil informatisé en lien avec GPI 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(fiche et nom des élèves)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Outil conçu pour être rempli par l’enseignante 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Basé sur sa connaissance et ses observations de l’enfant.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Résultats utilisés par :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Les enseignantes 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Les professionnelles de l’école ou de la CS 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La direction de l’école et les gestionnaire de la CS ;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Résultats longitudinaux utilisés par la direction.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Temps de passation :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60 à 90 min par groupe classe.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</a:pP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Deux questionnaires pour chaque élève et un 3</a:t>
            </a:r>
            <a:r>
              <a:rPr lang="fr-CA" altLang="fr-FR" sz="2100" baseline="3000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CA" altLang="fr-FR" sz="2100" dirty="0" smtClean="0">
                <a:latin typeface="Calibri" charset="0"/>
                <a:ea typeface="Calibri" charset="0"/>
                <a:cs typeface="Calibri" charset="0"/>
              </a:rPr>
              <a:t> pour les élèves à risque.</a:t>
            </a:r>
          </a:p>
        </p:txBody>
      </p:sp>
      <p:sp>
        <p:nvSpPr>
          <p:cNvPr id="2253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023" y="680484"/>
            <a:ext cx="3168353" cy="5232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2800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CARACTÉRISTIQUES </a:t>
            </a:r>
            <a:endParaRPr lang="fr-FR" altLang="fr-FR" sz="2800" b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2519" y="1269670"/>
            <a:ext cx="7010400" cy="1088048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fr-CA" alt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Programmation informatique installée </a:t>
            </a:r>
          </a:p>
          <a:p>
            <a:pPr marL="457200" indent="-457200" algn="ctr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fr-CA" alt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sur le serveur des CS (Intranet)</a:t>
            </a:r>
          </a:p>
          <a:p>
            <a:pPr marL="457200" indent="-457200">
              <a:defRPr/>
            </a:pPr>
            <a:endParaRPr lang="fr-CA" altLang="fr-FR" dirty="0" smtClean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5220" r="6424" b="47621"/>
          <a:stretch>
            <a:fillRect/>
          </a:stretch>
        </p:blipFill>
        <p:spPr bwMode="auto">
          <a:xfrm>
            <a:off x="106413" y="2463310"/>
            <a:ext cx="9002612" cy="269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2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6D534FB-FD80-4B38-BFE1-F2FE10A2096F}" type="slidenum">
              <a:rPr lang="en-US" altLang="fr-FR" sz="1200">
                <a:solidFill>
                  <a:srgbClr val="054E1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fr-FR" sz="1200">
              <a:solidFill>
                <a:srgbClr val="054E16"/>
              </a:solidFill>
            </a:endParaRPr>
          </a:p>
        </p:txBody>
      </p:sp>
      <p:sp>
        <p:nvSpPr>
          <p:cNvPr id="30723" name="Espace réservé du numéro de diapositive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E5DC2F2-2AF9-4F14-86A7-E8E950AA8D8C}" type="slidenum">
              <a:rPr lang="en-US" altLang="fr-FR" sz="1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fr-FR" sz="1000">
              <a:latin typeface="Arial" panose="020B0604020202020204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sp>
        <p:nvSpPr>
          <p:cNvPr id="30725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4925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67F28EA4-3CA7-47C0-94D2-F06CFBB11FB0}" type="slidenum">
              <a:rPr lang="en-US" altLang="fr-FR" sz="1000">
                <a:latin typeface="Trebuchet MS" panose="020B0603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fr-FR" sz="1000">
              <a:latin typeface="Trebuchet MS" panose="020B0603020202020204" pitchFamily="34" charset="0"/>
            </a:endParaRPr>
          </a:p>
        </p:txBody>
      </p:sp>
      <p:pic>
        <p:nvPicPr>
          <p:cNvPr id="30726" name="Picture 3" descr="C:\Users\potvin\AppData\Local\Microsoft\Windows\Temporary Internet Files\Content.Outlook\TO7UHJ9W\ResultatDepistageTriRisq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060848"/>
            <a:ext cx="586814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0" y="4149080"/>
            <a:ext cx="586814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5613105" y="1209963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 smtClean="0"/>
              <a:t>Q3</a:t>
            </a:r>
            <a:endParaRPr lang="fr-CA" sz="1100" b="1" dirty="0"/>
          </a:p>
        </p:txBody>
      </p:sp>
    </p:spTree>
    <p:extLst>
      <p:ext uri="{BB962C8B-B14F-4D97-AF65-F5344CB8AC3E}">
        <p14:creationId xmlns:p14="http://schemas.microsoft.com/office/powerpoint/2010/main" val="28563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2604" y="1673332"/>
            <a:ext cx="735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L’UTILISATION DES RÉSULTATS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À LA SUITE DU DÉPISTAGE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9546" y="3165231"/>
            <a:ext cx="335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accent1">
                    <a:lumMod val="75000"/>
                  </a:schemeClr>
                </a:solidFill>
              </a:rPr>
              <a:t>Quelques statistiques</a:t>
            </a:r>
            <a:r>
              <a:rPr lang="mr-IN" sz="24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fr-C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2184"/>
              </p:ext>
            </p:extLst>
          </p:nvPr>
        </p:nvGraphicFramePr>
        <p:xfrm>
          <a:off x="589671" y="1717018"/>
          <a:ext cx="7921624" cy="2160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877"/>
                <a:gridCol w="1882063"/>
                <a:gridCol w="2640842"/>
                <a:gridCol w="2640842"/>
              </a:tblGrid>
              <a:tr h="6309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 d’écoles, d’enseignants et d’élèves participants au dépistage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 CS : A, B, C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 d’écoles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 </a:t>
                      </a:r>
                      <a:r>
                        <a:rPr lang="fr-CA" sz="1600" dirty="0" smtClean="0">
                          <a:effectLst/>
                        </a:rPr>
                        <a:t>d’enseignants*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Nb d’élèves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CS </a:t>
                      </a:r>
                      <a:r>
                        <a:rPr lang="fr-CA" sz="1400" dirty="0" smtClean="0">
                          <a:effectLst/>
                        </a:rPr>
                        <a:t>- </a:t>
                      </a:r>
                      <a:r>
                        <a:rPr lang="fr-CA" sz="1400" dirty="0">
                          <a:effectLst/>
                        </a:rPr>
                        <a:t>A  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14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120 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1619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CS </a:t>
                      </a:r>
                      <a:r>
                        <a:rPr lang="fr-CA" sz="1400" dirty="0" smtClean="0">
                          <a:effectLst/>
                        </a:rPr>
                        <a:t>- B  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11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78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839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effectLst/>
                        </a:rPr>
                        <a:t>CS - </a:t>
                      </a:r>
                      <a:r>
                        <a:rPr lang="fr-CA" sz="1400" dirty="0">
                          <a:effectLst/>
                        </a:rPr>
                        <a:t>C   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41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702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30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    </a:t>
                      </a:r>
                      <a:endParaRPr lang="fr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31 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239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3 160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58404" name="ZoneTexte 2"/>
          <p:cNvSpPr txBox="1">
            <a:spLocks noChangeArrowheads="1"/>
          </p:cNvSpPr>
          <p:nvPr/>
        </p:nvSpPr>
        <p:spPr bwMode="auto">
          <a:xfrm>
            <a:off x="589671" y="3975937"/>
            <a:ext cx="2495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 i="1">
                <a:latin typeface="Arial" charset="0"/>
              </a:rPr>
              <a:t>* Nombre approximatif d’enseignants</a:t>
            </a:r>
            <a:endParaRPr lang="fr-CA" altLang="fr-FR" sz="1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79117"/>
              </p:ext>
            </p:extLst>
          </p:nvPr>
        </p:nvGraphicFramePr>
        <p:xfrm>
          <a:off x="794745" y="1480457"/>
          <a:ext cx="7416799" cy="28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937"/>
                <a:gridCol w="746594"/>
                <a:gridCol w="746594"/>
                <a:gridCol w="841100"/>
                <a:gridCol w="746594"/>
                <a:gridCol w="841100"/>
                <a:gridCol w="519780"/>
                <a:gridCol w="841100"/>
              </a:tblGrid>
              <a:tr h="1151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effectLst/>
                        </a:rPr>
                        <a:t>CS - A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Types </a:t>
                      </a:r>
                      <a:r>
                        <a:rPr lang="fr-CA" sz="1600" dirty="0">
                          <a:effectLst/>
                        </a:rPr>
                        <a:t>d’écoles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Nb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À Risque</a:t>
                      </a:r>
                      <a:endParaRPr lang="fr-CA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Garçons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À Risque </a:t>
                      </a:r>
                      <a:endParaRPr lang="fr-CA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Filles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Régulier 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614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26 %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96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62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21 %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SIAA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1005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33 %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206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40 %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124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25 %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5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Total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1619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chemeClr val="tx1"/>
                          </a:solidFill>
                          <a:effectLst/>
                        </a:rPr>
                        <a:t>488</a:t>
                      </a:r>
                      <a:endParaRPr lang="fr-CA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30 %</a:t>
                      </a:r>
                      <a:endParaRPr lang="fr-C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302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36 %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186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</a:rPr>
                        <a:t>24 %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2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80509"/>
              </p:ext>
            </p:extLst>
          </p:nvPr>
        </p:nvGraphicFramePr>
        <p:xfrm>
          <a:off x="1803906" y="1500956"/>
          <a:ext cx="5256212" cy="2839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245"/>
                <a:gridCol w="921799"/>
                <a:gridCol w="1038168"/>
              </a:tblGrid>
              <a:tr h="9465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% </a:t>
                      </a:r>
                      <a:r>
                        <a:rPr lang="fr-CA" sz="1800" dirty="0">
                          <a:effectLst/>
                        </a:rPr>
                        <a:t>selon le type de difficulté </a:t>
                      </a:r>
                      <a:br>
                        <a:rPr lang="fr-CA" sz="1800" dirty="0">
                          <a:effectLst/>
                        </a:rPr>
                      </a:br>
                      <a:r>
                        <a:rPr lang="fr-CA" sz="1800" dirty="0">
                          <a:effectLst/>
                        </a:rPr>
                        <a:t>3 CS N = 3160  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Type de difficulté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Nb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Apprentissage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546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43 %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Extériorisé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379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30 %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Intériorisé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</a:rPr>
                        <a:t>229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18 %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Peu motivé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</a:rPr>
                        <a:t>118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9 %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  <a:tr h="31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1272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39850"/>
            <a:ext cx="8229600" cy="41052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/>
          <a:stretch/>
        </p:blipFill>
        <p:spPr>
          <a:xfrm>
            <a:off x="1945341" y="2707340"/>
            <a:ext cx="4755216" cy="242378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236758" y="1559665"/>
            <a:ext cx="6172382" cy="1106139"/>
            <a:chOff x="1236758" y="1317616"/>
            <a:chExt cx="6172382" cy="1106139"/>
          </a:xfrm>
        </p:grpSpPr>
        <p:sp>
          <p:nvSpPr>
            <p:cNvPr id="7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2788" y="1317616"/>
              <a:ext cx="50423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D4E336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D4E336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buNone/>
              </a:pPr>
              <a:r>
                <a:rPr lang="fr-CA" sz="2800" b="1" dirty="0" smtClean="0">
                  <a:solidFill>
                    <a:schemeClr val="accent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AGIR DÈS LES PREMIERS SIGNES</a:t>
              </a:r>
              <a:endParaRPr lang="fr-CA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36758" y="1777424"/>
              <a:ext cx="6172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chemeClr val="accent1">
                      <a:lumMod val="75000"/>
                    </a:schemeClr>
                  </a:solidFill>
                </a:rPr>
                <a:t>U</a:t>
              </a:r>
              <a:r>
                <a:rPr lang="fr-CA" b="1" dirty="0" smtClean="0">
                  <a:solidFill>
                    <a:schemeClr val="accent1">
                      <a:lumMod val="75000"/>
                    </a:schemeClr>
                  </a:solidFill>
                </a:rPr>
                <a:t>n </a:t>
              </a:r>
              <a:r>
                <a:rPr lang="fr-CA" b="1" dirty="0">
                  <a:solidFill>
                    <a:schemeClr val="accent1">
                      <a:lumMod val="75000"/>
                    </a:schemeClr>
                  </a:solidFill>
                </a:rPr>
                <a:t>répertoire de pratiques pour prévenir les difficultés de comportement chez les élèves du préscolaire et du </a:t>
              </a:r>
              <a:r>
                <a:rPr lang="fr-CA" b="1" dirty="0" smtClean="0">
                  <a:solidFill>
                    <a:schemeClr val="accent1">
                      <a:lumMod val="75000"/>
                    </a:schemeClr>
                  </a:solidFill>
                </a:rPr>
                <a:t>primaire</a:t>
              </a:r>
              <a:endParaRPr lang="fr-CA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6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2919" y="1272371"/>
            <a:ext cx="8229600" cy="41052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663" y="1461121"/>
            <a:ext cx="7920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/>
              <a:t>Le répertoire </a:t>
            </a:r>
            <a:r>
              <a:rPr lang="fr-CA" sz="2400" b="1" dirty="0"/>
              <a:t>Agir dès les premiers signes </a:t>
            </a:r>
            <a:r>
              <a:rPr lang="fr-CA" sz="2400" dirty="0"/>
              <a:t>s’inscrit dans une volonté du CTREQ de développer des outils de soutien à l’intervention préventive pour </a:t>
            </a:r>
            <a:r>
              <a:rPr lang="fr-CA" sz="2400" dirty="0" smtClean="0"/>
              <a:t>le </a:t>
            </a:r>
            <a:r>
              <a:rPr lang="fr-CA" sz="2400" dirty="0"/>
              <a:t>personnel des écoles au préscolaire et au primaire. </a:t>
            </a:r>
            <a:endParaRPr lang="fr-CA" sz="2400" dirty="0" smtClean="0"/>
          </a:p>
          <a:p>
            <a:endParaRPr lang="fr-CA" sz="2400" dirty="0"/>
          </a:p>
          <a:p>
            <a:r>
              <a:rPr lang="fr-CA" sz="2400" dirty="0" smtClean="0"/>
              <a:t>Deux </a:t>
            </a:r>
            <a:r>
              <a:rPr lang="fr-CA" sz="2400" dirty="0"/>
              <a:t>outils </a:t>
            </a:r>
            <a:r>
              <a:rPr lang="fr-CA" sz="2400" dirty="0" smtClean="0"/>
              <a:t>sont déjà disponibles</a:t>
            </a:r>
            <a:r>
              <a:rPr lang="fr-CA" sz="2400" dirty="0"/>
              <a:t> : </a:t>
            </a:r>
            <a:endParaRPr lang="fr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hlinkClick r:id="rId5"/>
              </a:rPr>
              <a:t>Guide </a:t>
            </a:r>
            <a:r>
              <a:rPr lang="fr-CA" sz="2400" dirty="0">
                <a:hlinkClick r:id="rId5"/>
              </a:rPr>
              <a:t>de prévention pour les élèves à risque au préscolaire et au primaire </a:t>
            </a:r>
            <a:r>
              <a:rPr lang="fr-CA" sz="2400" i="1" dirty="0">
                <a:hlinkClick r:id="rId5"/>
              </a:rPr>
              <a:t>Premiers Signes </a:t>
            </a:r>
            <a:r>
              <a:rPr lang="fr-CA" sz="2400" i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smtClean="0">
                <a:hlinkClick r:id="rId6"/>
              </a:rPr>
              <a:t>Logiciel </a:t>
            </a:r>
            <a:r>
              <a:rPr lang="fr-CA" sz="2400" dirty="0">
                <a:hlinkClick r:id="rId6"/>
              </a:rPr>
              <a:t>de dépistage </a:t>
            </a:r>
            <a:r>
              <a:rPr lang="fr-CA" sz="2400" i="1" dirty="0">
                <a:hlinkClick r:id="rId6"/>
              </a:rPr>
              <a:t>Premiers Signes</a:t>
            </a:r>
            <a:r>
              <a:rPr lang="fr-CA" sz="2400" dirty="0">
                <a:hlinkClick r:id="rId6"/>
              </a:rPr>
              <a:t>. </a:t>
            </a:r>
            <a:endParaRPr lang="fr-CA" sz="2400" dirty="0" smtClean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97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41640" y="1371075"/>
            <a:ext cx="7920112" cy="3489115"/>
            <a:chOff x="341640" y="528391"/>
            <a:chExt cx="7920112" cy="3489115"/>
          </a:xfrm>
        </p:grpSpPr>
        <p:sp>
          <p:nvSpPr>
            <p:cNvPr id="6" name="Rectangle 5"/>
            <p:cNvSpPr/>
            <p:nvPr/>
          </p:nvSpPr>
          <p:spPr>
            <a:xfrm>
              <a:off x="341640" y="1986181"/>
              <a:ext cx="792011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CA" dirty="0" smtClean="0"/>
                <a:t>Suite </a:t>
              </a:r>
              <a:r>
                <a:rPr lang="fr-CA" dirty="0"/>
                <a:t>à l’expérimentation du </a:t>
              </a:r>
              <a:r>
                <a:rPr lang="fr-CA" dirty="0" smtClean="0"/>
                <a:t>logiciel de dépistage </a:t>
              </a:r>
              <a:r>
                <a:rPr lang="fr-CA" i="1" dirty="0" smtClean="0"/>
                <a:t>Premiers signes </a:t>
              </a:r>
              <a:r>
                <a:rPr lang="fr-CA" dirty="0" smtClean="0"/>
                <a:t>dans </a:t>
              </a:r>
              <a:r>
                <a:rPr lang="fr-CA" dirty="0"/>
                <a:t>des écoles primaires </a:t>
              </a:r>
              <a:r>
                <a:rPr lang="fr-CA" dirty="0" smtClean="0"/>
                <a:t>des Commissions Scolaires </a:t>
              </a:r>
              <a:r>
                <a:rPr lang="fr-CA" dirty="0"/>
                <a:t>du Chemin-du-Roy et </a:t>
              </a:r>
              <a:r>
                <a:rPr lang="fr-CA" dirty="0" smtClean="0"/>
                <a:t>Marguerite-Bourgeoys</a:t>
              </a:r>
              <a:r>
                <a:rPr lang="fr-CA" dirty="0"/>
                <a:t>, des </a:t>
              </a:r>
              <a:r>
                <a:rPr lang="fr-CA" dirty="0" smtClean="0"/>
                <a:t>enseignantes </a:t>
              </a:r>
              <a:r>
                <a:rPr lang="fr-CA" dirty="0"/>
                <a:t>ont manifesté le besoin d’avoir </a:t>
              </a:r>
              <a:r>
                <a:rPr lang="fr-CA" dirty="0" smtClean="0"/>
                <a:t>un répertoire de pratiques à </a:t>
              </a:r>
              <a:r>
                <a:rPr lang="fr-CA" dirty="0"/>
                <a:t>réaliser en classe. </a:t>
              </a:r>
            </a:p>
            <a:p>
              <a:pPr algn="just"/>
              <a:endParaRPr lang="fr-CA" dirty="0"/>
            </a:p>
            <a:p>
              <a:pPr algn="just"/>
              <a:r>
                <a:rPr lang="fr-CA" dirty="0" smtClean="0"/>
                <a:t>De ce besoin est né </a:t>
              </a:r>
              <a:r>
                <a:rPr lang="fr-CA" i="1" dirty="0" smtClean="0"/>
                <a:t>Agir </a:t>
              </a:r>
              <a:r>
                <a:rPr lang="fr-CA" i="1" dirty="0"/>
                <a:t>dès les premiers signes </a:t>
              </a:r>
              <a:r>
                <a:rPr lang="fr-CA" dirty="0" smtClean="0"/>
                <a:t>qui peut </a:t>
              </a:r>
              <a:r>
                <a:rPr lang="fr-CA" dirty="0"/>
                <a:t>être utilisé de façon complémentaire au guide et au logiciel de </a:t>
              </a:r>
              <a:r>
                <a:rPr lang="fr-CA" dirty="0" smtClean="0"/>
                <a:t>dépistage.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41640" y="528391"/>
              <a:ext cx="58991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D4E336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D4E336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fr-CA" sz="2800" b="1" dirty="0" smtClean="0">
                  <a:solidFill>
                    <a:schemeClr val="accent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AGIR DÈS LES PREMIERS SIGNES :</a:t>
              </a:r>
              <a:endParaRPr lang="fr-CA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640" y="981392"/>
              <a:ext cx="6172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>
                  <a:solidFill>
                    <a:schemeClr val="accent1">
                      <a:lumMod val="75000"/>
                    </a:schemeClr>
                  </a:solidFill>
                </a:rPr>
                <a:t>Pour </a:t>
              </a:r>
              <a:r>
                <a:rPr lang="fr-CA" b="1" dirty="0">
                  <a:solidFill>
                    <a:schemeClr val="accent1">
                      <a:lumMod val="75000"/>
                    </a:schemeClr>
                  </a:solidFill>
                </a:rPr>
                <a:t>tous les enseignants qui souhaitent prévenir les difficultés de </a:t>
              </a:r>
              <a:r>
                <a:rPr lang="fr-CA" b="1" dirty="0" smtClean="0">
                  <a:solidFill>
                    <a:schemeClr val="accent1">
                      <a:lumMod val="75000"/>
                    </a:schemeClr>
                  </a:solidFill>
                </a:rPr>
                <a:t>comportement</a:t>
              </a:r>
              <a:endParaRPr lang="fr-CA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5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695" y="64357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7613" y="1178359"/>
            <a:ext cx="332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CONFÉRENCIERS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585" y="1997531"/>
            <a:ext cx="5364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b="1" dirty="0">
                <a:latin typeface="Calibri" charset="0"/>
                <a:ea typeface="Calibri" charset="0"/>
                <a:cs typeface="Calibri" charset="0"/>
              </a:rPr>
              <a:t>Pierre Potvin, Ph.D., ps.éd. </a:t>
            </a:r>
            <a:r>
              <a:rPr lang="fr-CA" altLang="fr-FR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CA" altLang="fr-FR" dirty="0"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dirty="0" smtClean="0">
                <a:latin typeface="Calibri" charset="0"/>
                <a:ea typeface="Calibri" charset="0"/>
                <a:cs typeface="Calibri" charset="0"/>
              </a:rPr>
              <a:t>Professeur titulaire associé, Département </a:t>
            </a:r>
            <a:r>
              <a:rPr lang="fr-CA" altLang="fr-FR" dirty="0"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fr-CA" altLang="fr-FR" dirty="0" smtClean="0">
                <a:latin typeface="Calibri" charset="0"/>
                <a:ea typeface="Calibri" charset="0"/>
                <a:cs typeface="Calibri" charset="0"/>
              </a:rPr>
              <a:t>psychoéducation, UQTR, Chercheur associé, CTREQ </a:t>
            </a:r>
            <a:endParaRPr lang="fr-CA" altLang="fr-FR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b="1" dirty="0" smtClean="0">
                <a:cs typeface="Arial" panose="020B0604020202020204" pitchFamily="34" charset="0"/>
              </a:rPr>
              <a:t>Marie-Claude </a:t>
            </a:r>
            <a:r>
              <a:rPr lang="fr-CA" altLang="fr-FR" b="1" dirty="0">
                <a:cs typeface="Arial" panose="020B0604020202020204" pitchFamily="34" charset="0"/>
              </a:rPr>
              <a:t>Nicole, </a:t>
            </a:r>
            <a:r>
              <a:rPr lang="fr-CA" altLang="fr-FR" b="1" dirty="0" err="1">
                <a:cs typeface="Arial" panose="020B0604020202020204" pitchFamily="34" charset="0"/>
              </a:rPr>
              <a:t>Ph.D</a:t>
            </a:r>
            <a:r>
              <a:rPr lang="fr-CA" altLang="fr-FR" b="1" dirty="0">
                <a:cs typeface="Arial" panose="020B0604020202020204" pitchFamily="34" charset="0"/>
              </a:rPr>
              <a:t>.</a:t>
            </a:r>
            <a:r>
              <a:rPr lang="fr-CA" altLang="fr-FR" dirty="0">
                <a:cs typeface="Arial" panose="020B0604020202020204" pitchFamily="34" charset="0"/>
              </a:rPr>
              <a:t/>
            </a:r>
            <a:br>
              <a:rPr lang="fr-CA" altLang="fr-FR" dirty="0">
                <a:cs typeface="Arial" panose="020B0604020202020204" pitchFamily="34" charset="0"/>
              </a:rPr>
            </a:br>
            <a:r>
              <a:rPr lang="fr-CA" altLang="fr-FR" dirty="0">
                <a:cs typeface="Arial" panose="020B0604020202020204" pitchFamily="34" charset="0"/>
              </a:rPr>
              <a:t>Chargée de </a:t>
            </a:r>
            <a:r>
              <a:rPr lang="fr-CA" altLang="fr-FR" dirty="0" smtClean="0">
                <a:cs typeface="Arial" panose="020B0604020202020204" pitchFamily="34" charset="0"/>
              </a:rPr>
              <a:t>projet, </a:t>
            </a:r>
            <a:r>
              <a:rPr lang="fr-CA" altLang="fr-FR" dirty="0">
                <a:cs typeface="Arial" panose="020B0604020202020204" pitchFamily="34" charset="0"/>
              </a:rPr>
              <a:t>CTREQ</a:t>
            </a:r>
          </a:p>
          <a:p>
            <a:pPr>
              <a:spcBef>
                <a:spcPct val="100000"/>
              </a:spcBef>
            </a:pPr>
            <a:r>
              <a:rPr lang="fr-CA" altLang="fr-FR" b="1" dirty="0">
                <a:cs typeface="Arial" panose="020B0604020202020204" pitchFamily="34" charset="0"/>
              </a:rPr>
              <a:t>Marie-Josée Picher</a:t>
            </a:r>
            <a:r>
              <a:rPr lang="fr-CA" altLang="fr-FR" dirty="0">
                <a:cs typeface="Arial" panose="020B0604020202020204" pitchFamily="34" charset="0"/>
              </a:rPr>
              <a:t/>
            </a:r>
            <a:br>
              <a:rPr lang="fr-CA" altLang="fr-FR" dirty="0">
                <a:cs typeface="Arial" panose="020B0604020202020204" pitchFamily="34" charset="0"/>
              </a:rPr>
            </a:br>
            <a:r>
              <a:rPr lang="fr-CA" altLang="fr-FR" dirty="0">
                <a:cs typeface="Arial" panose="020B0604020202020204" pitchFamily="34" charset="0"/>
              </a:rPr>
              <a:t>Doctorante, Département de psychoéducation, </a:t>
            </a:r>
            <a:r>
              <a:rPr lang="fr-CA" altLang="fr-FR" dirty="0" smtClean="0">
                <a:cs typeface="Arial" panose="020B0604020202020204" pitchFamily="34" charset="0"/>
              </a:rPr>
              <a:t>UQTR</a:t>
            </a:r>
            <a:endParaRPr lang="fr-CA" altLang="fr-F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91660" y="1117675"/>
            <a:ext cx="6452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PRÉVENTION EST L’AFFAIRE DE TOUS!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983068" y="1640895"/>
            <a:ext cx="5116979" cy="3838763"/>
            <a:chOff x="539750" y="620713"/>
            <a:chExt cx="8135938" cy="6133049"/>
          </a:xfrm>
        </p:grpSpPr>
        <p:sp>
          <p:nvSpPr>
            <p:cNvPr id="2" name="Ellipse 1"/>
            <p:cNvSpPr/>
            <p:nvPr/>
          </p:nvSpPr>
          <p:spPr>
            <a:xfrm>
              <a:off x="2859488" y="2315761"/>
              <a:ext cx="3236513" cy="3114566"/>
            </a:xfrm>
            <a:prstGeom prst="ellipse">
              <a:avLst/>
            </a:prstGeom>
            <a:solidFill>
              <a:srgbClr val="2CD4C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640963" y="1175148"/>
              <a:ext cx="49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9750" y="620713"/>
              <a:ext cx="8135938" cy="576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D4E336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D4E336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C8228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100000"/>
                </a:spcBef>
                <a:buClrTx/>
                <a:buSzTx/>
                <a:buNone/>
              </a:pPr>
              <a:endParaRPr lang="fr-CA" altLang="fr-F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3892550" y="4305698"/>
              <a:ext cx="152400" cy="2286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930" y="2831319"/>
              <a:ext cx="2020610" cy="202061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009" y="3211215"/>
              <a:ext cx="1003405" cy="100340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826" y="1065624"/>
              <a:ext cx="1021672" cy="102167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19" y="3211214"/>
              <a:ext cx="1003406" cy="1003406"/>
            </a:xfrm>
            <a:prstGeom prst="rect">
              <a:avLst/>
            </a:prstGeom>
          </p:spPr>
        </p:pic>
        <p:sp>
          <p:nvSpPr>
            <p:cNvPr id="27" name="Double flèche horizontale 26"/>
            <p:cNvSpPr/>
            <p:nvPr/>
          </p:nvSpPr>
          <p:spPr>
            <a:xfrm>
              <a:off x="5669245" y="3562461"/>
              <a:ext cx="653402" cy="4034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Double flèche horizontale 27"/>
            <p:cNvSpPr/>
            <p:nvPr/>
          </p:nvSpPr>
          <p:spPr>
            <a:xfrm>
              <a:off x="2603981" y="3562461"/>
              <a:ext cx="653402" cy="403412"/>
            </a:xfrm>
            <a:prstGeom prst="leftRightArrow">
              <a:avLst>
                <a:gd name="adj1" fmla="val 54445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Double flèche horizontale 28"/>
            <p:cNvSpPr/>
            <p:nvPr/>
          </p:nvSpPr>
          <p:spPr>
            <a:xfrm rot="5400000">
              <a:off x="4181780" y="2181250"/>
              <a:ext cx="653402" cy="4034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Double flèche horizontale 29"/>
            <p:cNvSpPr/>
            <p:nvPr/>
          </p:nvSpPr>
          <p:spPr>
            <a:xfrm rot="5400000">
              <a:off x="4181780" y="5056667"/>
              <a:ext cx="653402" cy="403412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649" y="5715756"/>
              <a:ext cx="1038006" cy="1038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5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16140" y="1016763"/>
            <a:ext cx="589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>
                <a:latin typeface="+mj-lt"/>
              </a:rPr>
              <a:t>Des </a:t>
            </a:r>
            <a:r>
              <a:rPr lang="fr-CA" sz="2400" dirty="0"/>
              <a:t>interventions</a:t>
            </a:r>
            <a:r>
              <a:rPr lang="fr-CA" sz="2400" dirty="0">
                <a:latin typeface="+mj-lt"/>
              </a:rPr>
              <a:t> </a:t>
            </a:r>
            <a:r>
              <a:rPr lang="fr-CA" sz="2400" dirty="0" smtClean="0">
                <a:latin typeface="+mj-lt"/>
              </a:rPr>
              <a:t>liées </a:t>
            </a:r>
            <a:r>
              <a:rPr lang="fr-CA" sz="2400" dirty="0">
                <a:latin typeface="+mj-lt"/>
              </a:rPr>
              <a:t>à </a:t>
            </a:r>
            <a:r>
              <a:rPr lang="fr-CA" sz="2400" dirty="0"/>
              <a:t>quatre pratiques </a:t>
            </a:r>
            <a:r>
              <a:rPr lang="fr-CA" sz="2400" dirty="0">
                <a:latin typeface="+mj-lt"/>
              </a:rPr>
              <a:t>pouvant contribuer à la </a:t>
            </a:r>
            <a:r>
              <a:rPr lang="fr-CA" sz="2400" dirty="0"/>
              <a:t>prévention</a:t>
            </a:r>
            <a:r>
              <a:rPr lang="fr-CA" sz="2400" dirty="0">
                <a:latin typeface="+mj-lt"/>
              </a:rPr>
              <a:t> des </a:t>
            </a:r>
            <a:r>
              <a:rPr lang="fr-CA" sz="2400" dirty="0"/>
              <a:t>difficultés de </a:t>
            </a:r>
            <a:r>
              <a:rPr lang="fr-CA" sz="2400" dirty="0" smtClean="0"/>
              <a:t>comportement </a:t>
            </a:r>
            <a:endParaRPr lang="fr-CA" sz="2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640963" y="1695102"/>
            <a:ext cx="7970915" cy="3776277"/>
            <a:chOff x="640963" y="1175148"/>
            <a:chExt cx="7970915" cy="3776277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640963" y="1175148"/>
              <a:ext cx="49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116140" y="1843890"/>
              <a:ext cx="3482784" cy="1408000"/>
              <a:chOff x="1148455" y="1959124"/>
              <a:chExt cx="3482784" cy="140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1713874" y="2317931"/>
                <a:ext cx="2214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/>
                  <a:t>L’établissement </a:t>
                </a:r>
                <a:r>
                  <a:rPr lang="fr-CA" dirty="0"/>
                  <a:t>de relations positives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4643749" y="1852905"/>
              <a:ext cx="3968129" cy="1389970"/>
              <a:chOff x="4422442" y="1968139"/>
              <a:chExt cx="3968129" cy="138997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656130" y="1968139"/>
                <a:ext cx="3484795" cy="1389970"/>
              </a:xfrm>
              <a:prstGeom prst="rect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22442" y="2076792"/>
                <a:ext cx="396812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dirty="0" smtClean="0"/>
                  <a:t>L’utilisation </a:t>
                </a:r>
                <a:r>
                  <a:rPr lang="fr-CA" dirty="0"/>
                  <a:t>de stratégies éducatives axées sur le développement de l’autonomie et du sentiment de compétence des élèves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877438" y="3578427"/>
              <a:ext cx="3484794" cy="13729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91352" y="4029420"/>
              <a:ext cx="2583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dirty="0" smtClean="0"/>
                <a:t>L’organisation </a:t>
              </a:r>
              <a:r>
                <a:rPr lang="fr-CA" dirty="0"/>
                <a:t>de la classe</a:t>
              </a: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1096543" y="3578427"/>
              <a:ext cx="3491756" cy="1372998"/>
              <a:chOff x="1139484" y="3384587"/>
              <a:chExt cx="3491756" cy="1372998"/>
            </a:xfrm>
          </p:grpSpPr>
          <p:sp>
            <p:nvSpPr>
              <p:cNvPr id="8" name="Line 8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225217" y="4153298"/>
                <a:ext cx="152400" cy="2286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39484" y="3384587"/>
                <a:ext cx="3491756" cy="1372998"/>
              </a:xfrm>
              <a:prstGeom prst="rect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23560" y="3841764"/>
                <a:ext cx="30638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/>
                  <a:t>La </a:t>
                </a:r>
                <a:r>
                  <a:rPr lang="fr-CA" dirty="0"/>
                  <a:t>gestion des comportements</a:t>
                </a:r>
              </a:p>
            </p:txBody>
          </p:sp>
        </p:grp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239" y="2616051"/>
              <a:ext cx="1413369" cy="1413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6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8870" y="1203584"/>
            <a:ext cx="5898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 smtClean="0"/>
              <a:t>Le modèle de réponse à l’intervention (RAI)</a:t>
            </a:r>
            <a:endParaRPr lang="fr-CA" sz="2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1398494" y="1900518"/>
            <a:ext cx="5549152" cy="3605624"/>
            <a:chOff x="1550895" y="1664953"/>
            <a:chExt cx="5083464" cy="3841189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1738179" y="1664953"/>
              <a:ext cx="530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1550895" y="1766048"/>
              <a:ext cx="3605298" cy="3740094"/>
            </a:xfrm>
            <a:prstGeom prst="triangle">
              <a:avLst/>
            </a:prstGeom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3" name="Groupe 22"/>
            <p:cNvGrpSpPr/>
            <p:nvPr/>
          </p:nvGrpSpPr>
          <p:grpSpPr>
            <a:xfrm>
              <a:off x="3188615" y="2231636"/>
              <a:ext cx="2381925" cy="962333"/>
              <a:chOff x="945832" y="174924"/>
              <a:chExt cx="1130935" cy="411866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965938" y="195030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 individualisée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3191919" y="3350042"/>
              <a:ext cx="2327673" cy="962333"/>
              <a:chOff x="945832" y="638274"/>
              <a:chExt cx="1130935" cy="411866"/>
            </a:xfrm>
            <a:solidFill>
              <a:srgbClr val="FFC000"/>
            </a:solidFill>
          </p:grpSpPr>
          <p:sp>
            <p:nvSpPr>
              <p:cNvPr id="28" name="Rectangle à coins arrondis 27"/>
              <p:cNvSpPr/>
              <p:nvPr/>
            </p:nvSpPr>
            <p:spPr>
              <a:xfrm>
                <a:off x="945832" y="638274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 28"/>
              <p:cNvSpPr/>
              <p:nvPr/>
            </p:nvSpPr>
            <p:spPr>
              <a:xfrm>
                <a:off x="965938" y="658380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ciblées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15 %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3191919" y="4440618"/>
              <a:ext cx="2327673" cy="962333"/>
              <a:chOff x="945832" y="1101625"/>
              <a:chExt cx="1130935" cy="411866"/>
            </a:xfrm>
            <a:solidFill>
              <a:srgbClr val="FFC000"/>
            </a:solidFill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945832" y="1101625"/>
                <a:ext cx="1130935" cy="411866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965938" y="1121731"/>
                <a:ext cx="1090723" cy="371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1600" b="1" kern="1200" dirty="0">
                    <a:solidFill>
                      <a:schemeClr val="tx1"/>
                    </a:solidFill>
                  </a:rPr>
                  <a:t>Interventions universelles</a:t>
                </a:r>
                <a:br>
                  <a:rPr lang="fr-CA" sz="1600" b="1" kern="1200" dirty="0">
                    <a:solidFill>
                      <a:schemeClr val="tx1"/>
                    </a:solidFill>
                  </a:rPr>
                </a:br>
                <a:r>
                  <a:rPr lang="fr-CA" sz="1600" b="1" kern="1200" dirty="0" smtClean="0">
                    <a:solidFill>
                      <a:schemeClr val="tx1"/>
                    </a:solidFill>
                  </a:rPr>
                  <a:t>80 % </a:t>
                </a:r>
                <a:r>
                  <a:rPr lang="fr-CA" sz="1600" b="1" kern="1200" dirty="0">
                    <a:solidFill>
                      <a:schemeClr val="tx1"/>
                    </a:solidFill>
                  </a:rPr>
                  <a:t>des élèves</a:t>
                </a:r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61" y="3350042"/>
              <a:ext cx="802840" cy="80284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004" y="4464106"/>
              <a:ext cx="915355" cy="91535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649" y="2278614"/>
              <a:ext cx="868377" cy="86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0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22611" y="1063654"/>
            <a:ext cx="5898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latin typeface="+mj-lt"/>
              </a:rPr>
              <a:t>Une </a:t>
            </a:r>
            <a:r>
              <a:rPr lang="fr-CA" sz="2400" dirty="0"/>
              <a:t>démarche</a:t>
            </a:r>
            <a:r>
              <a:rPr lang="fr-CA" sz="2400" dirty="0">
                <a:latin typeface="+mj-lt"/>
              </a:rPr>
              <a:t> de </a:t>
            </a:r>
            <a:r>
              <a:rPr lang="fr-CA" sz="2400" dirty="0"/>
              <a:t>prévention </a:t>
            </a:r>
            <a:r>
              <a:rPr lang="fr-CA" sz="2400" dirty="0">
                <a:latin typeface="+mj-lt"/>
              </a:rPr>
              <a:t>des </a:t>
            </a:r>
            <a:r>
              <a:rPr lang="fr-CA" sz="2400" dirty="0"/>
              <a:t>difficultés de </a:t>
            </a:r>
            <a:r>
              <a:rPr lang="fr-CA" sz="2400" dirty="0" smtClean="0"/>
              <a:t>comportement </a:t>
            </a:r>
            <a:r>
              <a:rPr lang="fr-CA" sz="2400" dirty="0" smtClean="0">
                <a:latin typeface="+mj-lt"/>
              </a:rPr>
              <a:t>en quatre étapes</a:t>
            </a:r>
            <a:endParaRPr lang="fr-CA" sz="2400" dirty="0">
              <a:latin typeface="+mj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622611" y="1981200"/>
            <a:ext cx="5638801" cy="3562629"/>
            <a:chOff x="1622611" y="1455130"/>
            <a:chExt cx="6051927" cy="3864581"/>
          </a:xfrm>
        </p:grpSpPr>
        <p:grpSp>
          <p:nvGrpSpPr>
            <p:cNvPr id="40" name="Groupe 39"/>
            <p:cNvGrpSpPr/>
            <p:nvPr/>
          </p:nvGrpSpPr>
          <p:grpSpPr>
            <a:xfrm>
              <a:off x="1622611" y="1455130"/>
              <a:ext cx="6024283" cy="1123803"/>
              <a:chOff x="1470211" y="1302730"/>
              <a:chExt cx="6024283" cy="1123803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Mettre en place des interventions efficaces pour tous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/>
                  </a:r>
                  <a:b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</a:b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les </a:t>
                  </a: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élèves (universelles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).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Ellipse 41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1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1622611" y="2363199"/>
              <a:ext cx="6024283" cy="1123803"/>
              <a:chOff x="1470211" y="1302730"/>
              <a:chExt cx="6024283" cy="1123803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38" name="Rectangle à coins arrondis 37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fr-CA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Ellipse 35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1622611" y="3281345"/>
              <a:ext cx="6024283" cy="1123803"/>
              <a:chOff x="1470211" y="1302730"/>
              <a:chExt cx="6024283" cy="1123803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30" name="Rectangle à coins arrondis 29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Comprendre les besoins que traduisent les comportements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observés.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" name="Ellipse 1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3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1650255" y="4195908"/>
              <a:ext cx="6024283" cy="1123803"/>
              <a:chOff x="1470211" y="1302730"/>
              <a:chExt cx="6024283" cy="1123803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50" name="Rectangle à coins arrondis 49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1" name="Rectangle 50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Agir pour répondre à ces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besoins.</a:t>
                  </a:r>
                  <a:endParaRPr lang="fr-CA" sz="1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Ellipse 47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4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66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59" y="1927412"/>
            <a:ext cx="4455459" cy="36665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1096415"/>
            <a:ext cx="5898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latin typeface="+mj-lt"/>
              </a:rPr>
              <a:t>Une </a:t>
            </a:r>
            <a:r>
              <a:rPr lang="fr-CA" sz="2400" dirty="0"/>
              <a:t>démarche</a:t>
            </a:r>
            <a:r>
              <a:rPr lang="fr-CA" sz="2400" dirty="0">
                <a:latin typeface="+mj-lt"/>
              </a:rPr>
              <a:t> de </a:t>
            </a:r>
            <a:r>
              <a:rPr lang="fr-CA" sz="2400" dirty="0"/>
              <a:t>prévention </a:t>
            </a:r>
            <a:r>
              <a:rPr lang="fr-CA" sz="2400" dirty="0">
                <a:latin typeface="+mj-lt"/>
              </a:rPr>
              <a:t>des </a:t>
            </a:r>
            <a:r>
              <a:rPr lang="fr-CA" sz="2400" dirty="0"/>
              <a:t>difficultés de </a:t>
            </a:r>
            <a:r>
              <a:rPr lang="fr-CA" sz="2400" dirty="0" smtClean="0"/>
              <a:t>comportement </a:t>
            </a:r>
            <a:r>
              <a:rPr lang="fr-CA" sz="2400" dirty="0" smtClean="0">
                <a:latin typeface="+mj-lt"/>
              </a:rPr>
              <a:t>en quatre étapes</a:t>
            </a:r>
            <a:endParaRPr lang="fr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4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618564" y="1002309"/>
            <a:ext cx="6024283" cy="1123803"/>
            <a:chOff x="304799" y="687270"/>
            <a:chExt cx="6024283" cy="1123803"/>
          </a:xfrm>
        </p:grpSpPr>
        <p:grpSp>
          <p:nvGrpSpPr>
            <p:cNvPr id="41" name="Groupe 40"/>
            <p:cNvGrpSpPr/>
            <p:nvPr/>
          </p:nvGrpSpPr>
          <p:grpSpPr>
            <a:xfrm>
              <a:off x="596926" y="987888"/>
              <a:ext cx="5732156" cy="823185"/>
              <a:chOff x="945832" y="174924"/>
              <a:chExt cx="1179676" cy="411866"/>
            </a:xfrm>
          </p:grpSpPr>
          <p:sp>
            <p:nvSpPr>
              <p:cNvPr id="44" name="Rectangle à coins arrondis 43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ctangle 44"/>
              <p:cNvSpPr/>
              <p:nvPr/>
            </p:nvSpPr>
            <p:spPr>
              <a:xfrm>
                <a:off x="1034785" y="195030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fr-CA" sz="1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Mettre en place des interventions efficaces pour tous les élèves (universelles</a:t>
                </a:r>
                <a:r>
                  <a:rPr lang="fr-CA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).</a:t>
                </a:r>
                <a:endParaRPr lang="fr-CA" sz="1600" b="1" dirty="0">
                  <a:solidFill>
                    <a:schemeClr val="tx1"/>
                  </a:solidFill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Ellipse 41"/>
            <p:cNvSpPr/>
            <p:nvPr/>
          </p:nvSpPr>
          <p:spPr>
            <a:xfrm>
              <a:off x="304799" y="687270"/>
              <a:ext cx="659679" cy="644272"/>
            </a:xfrm>
            <a:prstGeom prst="ellipse">
              <a:avLst/>
            </a:prstGeom>
            <a:solidFill>
              <a:srgbClr val="2CD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55639" y="741060"/>
              <a:ext cx="376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 smtClean="0">
                  <a:solidFill>
                    <a:schemeClr val="bg1"/>
                  </a:solidFill>
                </a:rPr>
                <a:t>1</a:t>
              </a:r>
              <a:endParaRPr lang="fr-CA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ZoneTexte 6"/>
          <p:cNvSpPr txBox="1"/>
          <p:nvPr>
            <p:custDataLst>
              <p:tags r:id="rId1"/>
            </p:custDataLst>
          </p:nvPr>
        </p:nvSpPr>
        <p:spPr>
          <a:xfrm>
            <a:off x="455639" y="1770887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grpSp>
        <p:nvGrpSpPr>
          <p:cNvPr id="11" name="Groupe 18"/>
          <p:cNvGrpSpPr/>
          <p:nvPr/>
        </p:nvGrpSpPr>
        <p:grpSpPr>
          <a:xfrm>
            <a:off x="930816" y="2439629"/>
            <a:ext cx="3482784" cy="1408000"/>
            <a:chOff x="1148455" y="1959124"/>
            <a:chExt cx="3482784" cy="1408000"/>
          </a:xfrm>
        </p:grpSpPr>
        <p:sp>
          <p:nvSpPr>
            <p:cNvPr id="22" name="Rectangle 21"/>
            <p:cNvSpPr/>
            <p:nvPr/>
          </p:nvSpPr>
          <p:spPr>
            <a:xfrm>
              <a:off x="1148455" y="1959124"/>
              <a:ext cx="3482784" cy="140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ZoneTexte 4"/>
            <p:cNvSpPr txBox="1"/>
            <p:nvPr/>
          </p:nvSpPr>
          <p:spPr>
            <a:xfrm>
              <a:off x="1713874" y="2317931"/>
              <a:ext cx="2214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smtClean="0"/>
                <a:t>L’établissement </a:t>
              </a:r>
              <a:r>
                <a:rPr lang="fr-CA" dirty="0"/>
                <a:t>de relations positives</a:t>
              </a:r>
            </a:p>
          </p:txBody>
        </p:sp>
      </p:grpSp>
      <p:grpSp>
        <p:nvGrpSpPr>
          <p:cNvPr id="12" name="Groupe 8"/>
          <p:cNvGrpSpPr/>
          <p:nvPr/>
        </p:nvGrpSpPr>
        <p:grpSpPr>
          <a:xfrm>
            <a:off x="4458425" y="2448644"/>
            <a:ext cx="3968129" cy="1389970"/>
            <a:chOff x="4422442" y="1968139"/>
            <a:chExt cx="3968129" cy="1389970"/>
          </a:xfrm>
        </p:grpSpPr>
        <p:sp>
          <p:nvSpPr>
            <p:cNvPr id="20" name="Rectangle 19"/>
            <p:cNvSpPr/>
            <p:nvPr/>
          </p:nvSpPr>
          <p:spPr>
            <a:xfrm>
              <a:off x="4656130" y="1968139"/>
              <a:ext cx="3484795" cy="1389970"/>
            </a:xfrm>
            <a:prstGeom prst="rect">
              <a:avLst/>
            </a:prstGeom>
            <a:solidFill>
              <a:srgbClr val="2CD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22442" y="2076792"/>
              <a:ext cx="39681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dirty="0" smtClean="0"/>
                <a:t>L’utilisation </a:t>
              </a:r>
              <a:r>
                <a:rPr lang="fr-CA" dirty="0"/>
                <a:t>de stratégies éducatives axées sur le développement de l’autonomie et du sentiment de compétence des élèves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92114" y="4174166"/>
            <a:ext cx="3484794" cy="13729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5106028" y="4625159"/>
            <a:ext cx="25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L’organisation </a:t>
            </a:r>
            <a:r>
              <a:rPr lang="fr-CA" dirty="0"/>
              <a:t>de la classe</a:t>
            </a:r>
          </a:p>
        </p:txBody>
      </p:sp>
      <p:grpSp>
        <p:nvGrpSpPr>
          <p:cNvPr id="15" name="Groupe 19"/>
          <p:cNvGrpSpPr/>
          <p:nvPr/>
        </p:nvGrpSpPr>
        <p:grpSpPr>
          <a:xfrm>
            <a:off x="911219" y="4174166"/>
            <a:ext cx="3491756" cy="1372998"/>
            <a:chOff x="1139484" y="3384587"/>
            <a:chExt cx="3491756" cy="1372998"/>
          </a:xfrm>
        </p:grpSpPr>
        <p:sp>
          <p:nvSpPr>
            <p:cNvPr id="17" name="Line 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25217" y="4153298"/>
              <a:ext cx="152400" cy="2286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9484" y="3384587"/>
              <a:ext cx="3491756" cy="1372998"/>
            </a:xfrm>
            <a:prstGeom prst="rect">
              <a:avLst/>
            </a:prstGeom>
            <a:solidFill>
              <a:srgbClr val="2CD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23560" y="3841764"/>
              <a:ext cx="30638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dirty="0" smtClean="0"/>
                <a:t>La </a:t>
              </a:r>
              <a:r>
                <a:rPr lang="fr-CA" dirty="0"/>
                <a:t>gestion des comportements</a:t>
              </a:r>
            </a:p>
          </p:txBody>
        </p:sp>
      </p:grpSp>
      <p:pic>
        <p:nvPicPr>
          <p:cNvPr id="16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15" y="3211790"/>
            <a:ext cx="1413369" cy="14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91352" y="4029420"/>
            <a:ext cx="25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L’organisation </a:t>
            </a:r>
            <a:r>
              <a:rPr lang="fr-CA" dirty="0">
                <a:solidFill>
                  <a:schemeClr val="bg1"/>
                </a:solidFill>
              </a:rPr>
              <a:t>de la classe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753040" y="1180322"/>
            <a:ext cx="7633481" cy="4206567"/>
            <a:chOff x="457199" y="418321"/>
            <a:chExt cx="7633481" cy="4206567"/>
          </a:xfrm>
        </p:grpSpPr>
        <p:grpSp>
          <p:nvGrpSpPr>
            <p:cNvPr id="40" name="Groupe 39"/>
            <p:cNvGrpSpPr/>
            <p:nvPr/>
          </p:nvGrpSpPr>
          <p:grpSpPr>
            <a:xfrm>
              <a:off x="457199" y="418321"/>
              <a:ext cx="6024283" cy="1123803"/>
              <a:chOff x="1470211" y="1302730"/>
              <a:chExt cx="6024283" cy="1123803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Mettre en place des interventions efficaces pour tous les élèves (universelles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).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Ellipse 41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1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1116140" y="1843890"/>
              <a:ext cx="3482784" cy="1408000"/>
              <a:chOff x="1148455" y="1959124"/>
              <a:chExt cx="3482784" cy="1408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848345" y="2353791"/>
                <a:ext cx="2214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/>
                  <a:t>L’établissement </a:t>
                </a:r>
                <a:r>
                  <a:rPr lang="fr-CA" dirty="0"/>
                  <a:t>de relations positives</a:t>
                </a: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4598924" y="3251890"/>
              <a:ext cx="3491756" cy="1372998"/>
              <a:chOff x="1139484" y="3342473"/>
              <a:chExt cx="3491756" cy="1372998"/>
            </a:xfrm>
          </p:grpSpPr>
          <p:sp>
            <p:nvSpPr>
              <p:cNvPr id="18" name="Line 8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>
                <a:off x="4225217" y="4153298"/>
                <a:ext cx="152400" cy="22860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39484" y="3342473"/>
                <a:ext cx="3491756" cy="1372998"/>
              </a:xfrm>
              <a:prstGeom prst="rect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243438" y="3454447"/>
                <a:ext cx="328384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dirty="0" smtClean="0"/>
                  <a:t>Que faites-vous pour favoriser l’établissement de relations positives avec tous les élèves </a:t>
                </a:r>
                <a:br>
                  <a:rPr lang="fr-CA" dirty="0" smtClean="0"/>
                </a:br>
                <a:r>
                  <a:rPr lang="fr-CA" dirty="0" smtClean="0"/>
                  <a:t>de votre classe ?</a:t>
                </a:r>
                <a:endParaRPr lang="fr-CA" dirty="0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434" y="3476724"/>
              <a:ext cx="1071121" cy="1071121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123" y="1994583"/>
              <a:ext cx="915355" cy="915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8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7685395" y="4632216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708211" y="1592700"/>
            <a:ext cx="7644288" cy="3403070"/>
            <a:chOff x="457199" y="418321"/>
            <a:chExt cx="7644288" cy="3403070"/>
          </a:xfrm>
        </p:grpSpPr>
        <p:grpSp>
          <p:nvGrpSpPr>
            <p:cNvPr id="40" name="Groupe 39"/>
            <p:cNvGrpSpPr/>
            <p:nvPr/>
          </p:nvGrpSpPr>
          <p:grpSpPr>
            <a:xfrm>
              <a:off x="457199" y="418321"/>
              <a:ext cx="6024283" cy="1123803"/>
              <a:chOff x="1470211" y="1302730"/>
              <a:chExt cx="6024283" cy="1123803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Mettre en place des interventions efficaces pour tous les élèves (universelles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).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Ellipse 41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1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1116878" y="2413391"/>
              <a:ext cx="3482784" cy="1408000"/>
              <a:chOff x="1148455" y="1959124"/>
              <a:chExt cx="3482784" cy="1408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848345" y="2353791"/>
                <a:ext cx="2214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/>
                  <a:t>L’établissement </a:t>
                </a:r>
                <a:r>
                  <a:rPr lang="fr-CA" dirty="0"/>
                  <a:t>de relations positives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4618703" y="2421208"/>
              <a:ext cx="3482784" cy="1388818"/>
              <a:chOff x="1148455" y="1959124"/>
              <a:chExt cx="3482784" cy="140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782706" y="2201459"/>
                <a:ext cx="2214282" cy="9360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/>
                  <a:t>Exemples du répertoire </a:t>
                </a:r>
                <a:r>
                  <a:rPr lang="fr-CA" i="1" dirty="0" smtClean="0"/>
                  <a:t>Agir dès les premiers signes</a:t>
                </a:r>
                <a:endParaRPr lang="fr-CA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2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09604" y="875526"/>
            <a:ext cx="7912630" cy="4476069"/>
            <a:chOff x="457199" y="445216"/>
            <a:chExt cx="7912630" cy="4476069"/>
          </a:xfrm>
        </p:grpSpPr>
        <p:sp>
          <p:nvSpPr>
            <p:cNvPr id="14" name="Rectangle 13"/>
            <p:cNvSpPr/>
            <p:nvPr/>
          </p:nvSpPr>
          <p:spPr>
            <a:xfrm>
              <a:off x="1116878" y="3417062"/>
              <a:ext cx="3549473" cy="14597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57199" y="445216"/>
              <a:ext cx="7912630" cy="4476069"/>
              <a:chOff x="457199" y="418321"/>
              <a:chExt cx="7912630" cy="4476069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457199" y="418321"/>
                <a:ext cx="6024283" cy="1123803"/>
                <a:chOff x="1470211" y="1302730"/>
                <a:chExt cx="6024283" cy="1123803"/>
              </a:xfrm>
            </p:grpSpPr>
            <p:grpSp>
              <p:nvGrpSpPr>
                <p:cNvPr id="41" name="Groupe 40"/>
                <p:cNvGrpSpPr/>
                <p:nvPr/>
              </p:nvGrpSpPr>
              <p:grpSpPr>
                <a:xfrm>
                  <a:off x="1762338" y="1603348"/>
                  <a:ext cx="5732156" cy="823185"/>
                  <a:chOff x="945832" y="174924"/>
                  <a:chExt cx="1179676" cy="411866"/>
                </a:xfrm>
              </p:grpSpPr>
              <p:sp>
                <p:nvSpPr>
                  <p:cNvPr id="44" name="Rectangle à coins arrondis 43"/>
                  <p:cNvSpPr/>
                  <p:nvPr/>
                </p:nvSpPr>
                <p:spPr>
                  <a:xfrm>
                    <a:off x="945832" y="174924"/>
                    <a:ext cx="1130935" cy="411866"/>
                  </a:xfrm>
                  <a:prstGeom prst="roundRect">
                    <a:avLst/>
                  </a:prstGeom>
                  <a:solidFill>
                    <a:srgbClr val="FFC000">
                      <a:alpha val="90000"/>
                    </a:srgbClr>
                  </a:solidFill>
                  <a:ln w="3175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1034785" y="195030"/>
                    <a:ext cx="1090723" cy="37165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>
                      <a:spcAft>
                        <a:spcPts val="0"/>
                      </a:spcAft>
                    </a:pPr>
                    <a:r>
                      <a:rPr lang="fr-C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Mettre en place des interventions efficaces pour tous les élèves (universelles</a:t>
                    </a:r>
                    <a:r>
                      <a:rPr lang="fr-CA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). </a:t>
                    </a:r>
                    <a:endParaRPr lang="fr-CA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Ellipse 41"/>
                <p:cNvSpPr/>
                <p:nvPr/>
              </p:nvSpPr>
              <p:spPr>
                <a:xfrm>
                  <a:off x="1470211" y="1302730"/>
                  <a:ext cx="659679" cy="644272"/>
                </a:xfrm>
                <a:prstGeom prst="ellipse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1621051" y="1356520"/>
                  <a:ext cx="3765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800" b="1" dirty="0" smtClean="0">
                      <a:solidFill>
                        <a:schemeClr val="bg1"/>
                      </a:solidFill>
                    </a:rPr>
                    <a:t>1</a:t>
                  </a:r>
                  <a:endParaRPr lang="fr-CA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e 12"/>
              <p:cNvGrpSpPr/>
              <p:nvPr/>
            </p:nvGrpSpPr>
            <p:grpSpPr>
              <a:xfrm>
                <a:off x="4401700" y="2027092"/>
                <a:ext cx="3968129" cy="1389970"/>
                <a:chOff x="4377617" y="1968139"/>
                <a:chExt cx="3968129" cy="138997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656130" y="1968139"/>
                  <a:ext cx="3484795" cy="1389970"/>
                </a:xfrm>
                <a:prstGeom prst="rect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77617" y="2076792"/>
                  <a:ext cx="3968129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CA" dirty="0" smtClean="0"/>
                    <a:t>L’utilisation </a:t>
                  </a:r>
                  <a:r>
                    <a:rPr lang="fr-CA" dirty="0"/>
                    <a:t>de stratégies éducatives axées sur le développement de l’autonomie et du sentiment de compétence des élèves</a:t>
                  </a: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1181557" y="3417062"/>
                <a:ext cx="349865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dirty="0" smtClean="0"/>
                  <a:t>Quelles sont vos stratégies </a:t>
                </a:r>
                <a:r>
                  <a:rPr lang="fr-CA" dirty="0"/>
                  <a:t>éducatives axées sur le développement de l’autonomie </a:t>
                </a:r>
                <a:r>
                  <a:rPr lang="fr-CA" dirty="0" smtClean="0"/>
                  <a:t/>
                </a:r>
                <a:br>
                  <a:rPr lang="fr-CA" dirty="0" smtClean="0"/>
                </a:br>
                <a:r>
                  <a:rPr lang="fr-CA" dirty="0" smtClean="0"/>
                  <a:t>et </a:t>
                </a:r>
                <a:r>
                  <a:rPr lang="fr-CA" dirty="0"/>
                  <a:t>du sentiment de compétence </a:t>
                </a:r>
                <a:r>
                  <a:rPr lang="fr-CA" dirty="0" smtClean="0"/>
                  <a:t/>
                </a:r>
                <a:br>
                  <a:rPr lang="fr-CA" dirty="0" smtClean="0"/>
                </a:br>
                <a:r>
                  <a:rPr lang="fr-CA" dirty="0" smtClean="0"/>
                  <a:t>des élèves?</a:t>
                </a:r>
                <a:endParaRPr lang="fr-CA" dirty="0"/>
              </a:p>
            </p:txBody>
          </p: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3208" y="2207119"/>
                <a:ext cx="915355" cy="915355"/>
              </a:xfrm>
              <a:prstGeom prst="rect">
                <a:avLst/>
              </a:prstGeom>
            </p:spPr>
          </p:pic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648" y="3648636"/>
                <a:ext cx="1081667" cy="10816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59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7685395" y="4632216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708215" y="1440301"/>
            <a:ext cx="7644288" cy="3480215"/>
            <a:chOff x="457199" y="418321"/>
            <a:chExt cx="7644288" cy="3480215"/>
          </a:xfrm>
        </p:grpSpPr>
        <p:grpSp>
          <p:nvGrpSpPr>
            <p:cNvPr id="40" name="Groupe 39"/>
            <p:cNvGrpSpPr/>
            <p:nvPr/>
          </p:nvGrpSpPr>
          <p:grpSpPr>
            <a:xfrm>
              <a:off x="457199" y="418321"/>
              <a:ext cx="6024283" cy="1123803"/>
              <a:chOff x="1470211" y="1302730"/>
              <a:chExt cx="6024283" cy="1123803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Mettre en place des interventions efficaces pour tous les élèves (universelles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).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Ellipse 41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1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1116878" y="2413391"/>
              <a:ext cx="3491777" cy="1485145"/>
              <a:chOff x="1148455" y="1959124"/>
              <a:chExt cx="3491777" cy="148514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386044" y="1966941"/>
                <a:ext cx="32541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L’utilisation de stratégies éducatives axées sur le développement de l’autonomie et du sentiment de compétence des élèves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4618703" y="2421208"/>
              <a:ext cx="3482784" cy="1388818"/>
              <a:chOff x="1148455" y="1959124"/>
              <a:chExt cx="3482784" cy="140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782706" y="2201459"/>
                <a:ext cx="2214282" cy="9360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/>
                  <a:t>Exemples du répertoire </a:t>
                </a:r>
                <a:r>
                  <a:rPr lang="fr-CA" i="1" dirty="0" smtClean="0"/>
                  <a:t>Agir dès les premiers signes</a:t>
                </a:r>
                <a:endParaRPr lang="fr-CA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5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695" y="64357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9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86985" y="2236365"/>
            <a:ext cx="4893357" cy="226070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200" dirty="0" smtClean="0">
                <a:latin typeface="Calibri" charset="0"/>
                <a:ea typeface="Calibri" charset="0"/>
                <a:cs typeface="Calibri" charset="0"/>
              </a:rPr>
              <a:t>Introduction</a:t>
            </a:r>
            <a:br>
              <a:rPr lang="fr-CA" altLang="fr-FR" sz="2200" dirty="0" smtClean="0">
                <a:latin typeface="Calibri" charset="0"/>
                <a:ea typeface="Calibri" charset="0"/>
                <a:cs typeface="Calibri" charset="0"/>
              </a:rPr>
            </a:br>
            <a:endParaRPr lang="fr-CA" altLang="fr-FR" sz="22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200" dirty="0" smtClean="0">
                <a:latin typeface="Calibri" charset="0"/>
                <a:ea typeface="Calibri" charset="0"/>
                <a:cs typeface="Calibri" charset="0"/>
              </a:rPr>
              <a:t>Logiciel de dépistage </a:t>
            </a:r>
            <a:r>
              <a:rPr lang="fr-CA" altLang="fr-FR" sz="2200" i="1" dirty="0" smtClean="0">
                <a:latin typeface="Calibri" charset="0"/>
                <a:ea typeface="Calibri" charset="0"/>
                <a:cs typeface="Calibri" charset="0"/>
              </a:rPr>
              <a:t>Premiers Signes</a:t>
            </a:r>
            <a:br>
              <a:rPr lang="fr-CA" altLang="fr-FR" sz="2200" i="1" dirty="0" smtClean="0">
                <a:latin typeface="Calibri" charset="0"/>
                <a:ea typeface="Calibri" charset="0"/>
                <a:cs typeface="Calibri" charset="0"/>
              </a:rPr>
            </a:br>
            <a:endParaRPr lang="fr-CA" altLang="fr-FR" sz="2200" i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200" dirty="0" smtClean="0">
                <a:latin typeface="Calibri" charset="0"/>
                <a:ea typeface="Calibri" charset="0"/>
                <a:cs typeface="Calibri" charset="0"/>
              </a:rPr>
              <a:t>Répertoire </a:t>
            </a:r>
            <a:r>
              <a:rPr lang="fr-CA" altLang="fr-FR" sz="2200" i="1" dirty="0" smtClean="0">
                <a:latin typeface="Calibri" charset="0"/>
                <a:ea typeface="Calibri" charset="0"/>
                <a:cs typeface="Calibri" charset="0"/>
              </a:rPr>
              <a:t>Agir dès les premiers signes</a:t>
            </a:r>
            <a:br>
              <a:rPr lang="fr-CA" altLang="fr-FR" sz="2200" i="1" dirty="0" smtClean="0">
                <a:latin typeface="Calibri" charset="0"/>
                <a:ea typeface="Calibri" charset="0"/>
                <a:cs typeface="Calibri" charset="0"/>
              </a:rPr>
            </a:br>
            <a:endParaRPr lang="fr-CA" altLang="fr-FR" sz="2200" i="1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buFont typeface="Courier New" charset="0"/>
              <a:buChar char="o"/>
              <a:defRPr/>
            </a:pPr>
            <a:r>
              <a:rPr lang="fr-CA" altLang="fr-FR" sz="2200" dirty="0" smtClean="0">
                <a:latin typeface="Calibri" charset="0"/>
                <a:ea typeface="Calibri" charset="0"/>
                <a:cs typeface="Calibri" charset="0"/>
              </a:rPr>
              <a:t>Questions et échange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7572" y="1175148"/>
            <a:ext cx="387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PLAN DE PRÉSENTATION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16030" y="2238557"/>
            <a:ext cx="221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chemeClr val="bg1"/>
                </a:solidFill>
              </a:rPr>
              <a:t>L’établissement </a:t>
            </a:r>
            <a:r>
              <a:rPr lang="fr-CA" dirty="0">
                <a:solidFill>
                  <a:schemeClr val="bg1"/>
                </a:solidFill>
              </a:rPr>
              <a:t>de relations positives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97858" y="929311"/>
            <a:ext cx="7615894" cy="4533104"/>
            <a:chOff x="457199" y="794840"/>
            <a:chExt cx="7615894" cy="4533104"/>
          </a:xfrm>
        </p:grpSpPr>
        <p:grpSp>
          <p:nvGrpSpPr>
            <p:cNvPr id="2" name="Groupe 1"/>
            <p:cNvGrpSpPr/>
            <p:nvPr/>
          </p:nvGrpSpPr>
          <p:grpSpPr>
            <a:xfrm>
              <a:off x="457199" y="794840"/>
              <a:ext cx="7615894" cy="4533104"/>
              <a:chOff x="457199" y="418321"/>
              <a:chExt cx="7615894" cy="4533104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457199" y="418321"/>
                <a:ext cx="6024283" cy="1123803"/>
                <a:chOff x="1470211" y="1302730"/>
                <a:chExt cx="6024283" cy="1123803"/>
              </a:xfrm>
            </p:grpSpPr>
            <p:grpSp>
              <p:nvGrpSpPr>
                <p:cNvPr id="41" name="Groupe 40"/>
                <p:cNvGrpSpPr/>
                <p:nvPr/>
              </p:nvGrpSpPr>
              <p:grpSpPr>
                <a:xfrm>
                  <a:off x="1762338" y="1603348"/>
                  <a:ext cx="5732156" cy="823185"/>
                  <a:chOff x="945832" y="174924"/>
                  <a:chExt cx="1179676" cy="411866"/>
                </a:xfrm>
              </p:grpSpPr>
              <p:sp>
                <p:nvSpPr>
                  <p:cNvPr id="44" name="Rectangle à coins arrondis 43"/>
                  <p:cNvSpPr/>
                  <p:nvPr/>
                </p:nvSpPr>
                <p:spPr>
                  <a:xfrm>
                    <a:off x="945832" y="174924"/>
                    <a:ext cx="1130935" cy="411866"/>
                  </a:xfrm>
                  <a:prstGeom prst="roundRect">
                    <a:avLst/>
                  </a:prstGeom>
                  <a:solidFill>
                    <a:srgbClr val="FFC000">
                      <a:alpha val="90000"/>
                    </a:srgbClr>
                  </a:solidFill>
                  <a:ln w="3175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1034785" y="195030"/>
                    <a:ext cx="1090723" cy="37165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>
                      <a:spcAft>
                        <a:spcPts val="0"/>
                      </a:spcAft>
                    </a:pPr>
                    <a:r>
                      <a:rPr lang="fr-C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Mettre en place des interventions efficaces pour tous les élèves (universelles</a:t>
                    </a:r>
                    <a:r>
                      <a:rPr lang="fr-CA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).</a:t>
                    </a:r>
                    <a:endParaRPr lang="fr-CA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Ellipse 41"/>
                <p:cNvSpPr/>
                <p:nvPr/>
              </p:nvSpPr>
              <p:spPr>
                <a:xfrm>
                  <a:off x="1470211" y="1302730"/>
                  <a:ext cx="659679" cy="644272"/>
                </a:xfrm>
                <a:prstGeom prst="ellipse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1621051" y="1356520"/>
                  <a:ext cx="3765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800" b="1" dirty="0" smtClean="0">
                      <a:solidFill>
                        <a:schemeClr val="bg1"/>
                      </a:solidFill>
                    </a:rPr>
                    <a:t>1</a:t>
                  </a:r>
                  <a:endParaRPr lang="fr-CA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4588299" y="2205429"/>
                <a:ext cx="3484794" cy="137299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grpSp>
            <p:nvGrpSpPr>
              <p:cNvPr id="16" name="Groupe 15"/>
              <p:cNvGrpSpPr/>
              <p:nvPr/>
            </p:nvGrpSpPr>
            <p:grpSpPr>
              <a:xfrm>
                <a:off x="1096543" y="3578427"/>
                <a:ext cx="3491756" cy="1372998"/>
                <a:chOff x="1139484" y="3384587"/>
                <a:chExt cx="3491756" cy="1372998"/>
              </a:xfrm>
            </p:grpSpPr>
            <p:sp>
              <p:nvSpPr>
                <p:cNvPr id="18" name="Line 8"/>
                <p:cNvSpPr>
                  <a:spLocks noChangeShapeType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 flipH="1">
                  <a:off x="4225217" y="4153298"/>
                  <a:ext cx="152400" cy="2286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139484" y="3384587"/>
                  <a:ext cx="3491756" cy="1372998"/>
                </a:xfrm>
                <a:prstGeom prst="rect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423560" y="3841764"/>
                  <a:ext cx="30638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CA" dirty="0" smtClean="0"/>
                    <a:t>La </a:t>
                  </a:r>
                  <a:r>
                    <a:rPr lang="fr-CA" dirty="0"/>
                    <a:t>gestion des comportements</a:t>
                  </a:r>
                </a:p>
              </p:txBody>
            </p:sp>
          </p:grp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0955" y="2316302"/>
                <a:ext cx="915355" cy="915355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5111" y="3755547"/>
                <a:ext cx="1052741" cy="1052741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4806695" y="2806782"/>
              <a:ext cx="319143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dirty="0" smtClean="0"/>
                <a:t>Quelles interventions mettez-vous en place pour la gestion des comportements en classe?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659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7685395" y="4632216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640963" y="1544480"/>
            <a:ext cx="7634240" cy="3403070"/>
            <a:chOff x="457199" y="418321"/>
            <a:chExt cx="7634240" cy="3403070"/>
          </a:xfrm>
        </p:grpSpPr>
        <p:grpSp>
          <p:nvGrpSpPr>
            <p:cNvPr id="40" name="Groupe 39"/>
            <p:cNvGrpSpPr/>
            <p:nvPr/>
          </p:nvGrpSpPr>
          <p:grpSpPr>
            <a:xfrm>
              <a:off x="457199" y="418321"/>
              <a:ext cx="6024283" cy="1123803"/>
              <a:chOff x="1470211" y="1302730"/>
              <a:chExt cx="6024283" cy="1123803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Mettre en place des interventions efficaces pour tous les élèves (universelles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).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Ellipse 41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1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1116878" y="2413391"/>
              <a:ext cx="3482784" cy="1408000"/>
              <a:chOff x="1148455" y="1959124"/>
              <a:chExt cx="3482784" cy="1408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848345" y="2353791"/>
                <a:ext cx="2214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La gestion des comportements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4608655" y="2421208"/>
              <a:ext cx="3482784" cy="1388818"/>
              <a:chOff x="1148455" y="1959124"/>
              <a:chExt cx="3482784" cy="140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782706" y="2201459"/>
                <a:ext cx="2214282" cy="9360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/>
                  <a:t>Exemples du répertoire </a:t>
                </a:r>
                <a:r>
                  <a:rPr lang="fr-CA" i="1" dirty="0" smtClean="0"/>
                  <a:t>Agir dès les premiers signes</a:t>
                </a:r>
                <a:endParaRPr lang="fr-CA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6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65626" y="858677"/>
            <a:ext cx="7895218" cy="4616829"/>
            <a:chOff x="520802" y="-763935"/>
            <a:chExt cx="7895218" cy="4616829"/>
          </a:xfrm>
        </p:grpSpPr>
        <p:grpSp>
          <p:nvGrpSpPr>
            <p:cNvPr id="6" name="Groupe 5"/>
            <p:cNvGrpSpPr/>
            <p:nvPr/>
          </p:nvGrpSpPr>
          <p:grpSpPr>
            <a:xfrm>
              <a:off x="520802" y="-763935"/>
              <a:ext cx="7895218" cy="4616829"/>
              <a:chOff x="467014" y="423658"/>
              <a:chExt cx="7895218" cy="461682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877438" y="3578427"/>
                <a:ext cx="3484794" cy="137299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>
                <a:off x="467014" y="423658"/>
                <a:ext cx="6620313" cy="4616829"/>
                <a:chOff x="457199" y="418321"/>
                <a:chExt cx="6620313" cy="4616829"/>
              </a:xfrm>
            </p:grpSpPr>
            <p:grpSp>
              <p:nvGrpSpPr>
                <p:cNvPr id="22" name="Groupe 21"/>
                <p:cNvGrpSpPr/>
                <p:nvPr/>
              </p:nvGrpSpPr>
              <p:grpSpPr>
                <a:xfrm>
                  <a:off x="457199" y="418321"/>
                  <a:ext cx="6024283" cy="1123803"/>
                  <a:chOff x="1470211" y="1302730"/>
                  <a:chExt cx="6024283" cy="1123803"/>
                </a:xfrm>
              </p:grpSpPr>
              <p:grpSp>
                <p:nvGrpSpPr>
                  <p:cNvPr id="30" name="Groupe 29"/>
                  <p:cNvGrpSpPr/>
                  <p:nvPr/>
                </p:nvGrpSpPr>
                <p:grpSpPr>
                  <a:xfrm>
                    <a:off x="1762338" y="1603348"/>
                    <a:ext cx="5732156" cy="823185"/>
                    <a:chOff x="945832" y="174924"/>
                    <a:chExt cx="1179676" cy="411866"/>
                  </a:xfrm>
                </p:grpSpPr>
                <p:sp>
                  <p:nvSpPr>
                    <p:cNvPr id="33" name="Rectangle à coins arrondis 32"/>
                    <p:cNvSpPr/>
                    <p:nvPr/>
                  </p:nvSpPr>
                  <p:spPr>
                    <a:xfrm>
                      <a:off x="945832" y="174924"/>
                      <a:ext cx="1130935" cy="411866"/>
                    </a:xfrm>
                    <a:prstGeom prst="roundRect">
                      <a:avLst/>
                    </a:prstGeom>
                    <a:solidFill>
                      <a:srgbClr val="FFC000">
                        <a:alpha val="90000"/>
                      </a:srgbClr>
                    </a:solidFill>
                    <a:ln w="3175">
                      <a:noFill/>
                    </a:ln>
                  </p:spPr>
                  <p:style>
                    <a:lnRef idx="2">
                      <a:scrgbClr r="0" g="0" b="0"/>
                    </a:lnRef>
                    <a:fillRef idx="1">
                      <a:schemeClr val="lt1">
                        <a:alpha val="9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lt1">
                        <a:alpha val="9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034785" y="195030"/>
                      <a:ext cx="1090723" cy="371654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6670" tIns="26670" rIns="26670" bIns="26670" numCol="1" spcCol="1270" anchor="ctr" anchorCtr="0">
                      <a:noAutofit/>
                    </a:bodyPr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fr-CA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Mettre en place des interventions efficaces pour tous les élèves (universelles</a:t>
                      </a:r>
                      <a:r>
                        <a:rPr lang="fr-CA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).</a:t>
                      </a:r>
                      <a:endParaRPr lang="fr-CA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1" name="Ellipse 30"/>
                  <p:cNvSpPr/>
                  <p:nvPr/>
                </p:nvSpPr>
                <p:spPr>
                  <a:xfrm>
                    <a:off x="1470211" y="1302730"/>
                    <a:ext cx="659679" cy="644272"/>
                  </a:xfrm>
                  <a:prstGeom prst="ellipse">
                    <a:avLst/>
                  </a:prstGeom>
                  <a:solidFill>
                    <a:srgbClr val="2CD4C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1621051" y="1356520"/>
                    <a:ext cx="37651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28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fr-CA" sz="28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3" name="Groupe 22"/>
                <p:cNvGrpSpPr/>
                <p:nvPr/>
              </p:nvGrpSpPr>
              <p:grpSpPr>
                <a:xfrm>
                  <a:off x="1385682" y="2197974"/>
                  <a:ext cx="3491756" cy="1372998"/>
                  <a:chOff x="1139484" y="3384587"/>
                  <a:chExt cx="3491756" cy="1372998"/>
                </a:xfrm>
              </p:grpSpPr>
              <p:sp>
                <p:nvSpPr>
                  <p:cNvPr id="27" name="Line 8"/>
                  <p:cNvSpPr>
                    <a:spLocks noChangeShapeType="1"/>
                  </p:cNvSpPr>
                  <p:nvPr>
                    <p:custDataLst>
                      <p:tags r:id="rId2"/>
                    </p:custDataLst>
                  </p:nvPr>
                </p:nvSpPr>
                <p:spPr bwMode="auto">
                  <a:xfrm flipH="1">
                    <a:off x="4225217" y="4153298"/>
                    <a:ext cx="152400" cy="22860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CA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1139484" y="3384587"/>
                    <a:ext cx="3491756" cy="1372998"/>
                  </a:xfrm>
                  <a:prstGeom prst="rect">
                    <a:avLst/>
                  </a:prstGeom>
                  <a:solidFill>
                    <a:srgbClr val="2CD4C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447688" y="3609421"/>
                    <a:ext cx="2875348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CA" dirty="0" smtClean="0"/>
                      <a:t>Quelles sont les interventions mises en place pour organiser votre classe?</a:t>
                    </a:r>
                    <a:endParaRPr lang="fr-CA" dirty="0"/>
                  </a:p>
                </p:txBody>
              </p:sp>
            </p:grpSp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157" y="2261063"/>
                  <a:ext cx="915355" cy="915355"/>
                </a:xfrm>
                <a:prstGeom prst="rect">
                  <a:avLst/>
                </a:prstGeom>
              </p:spPr>
            </p:pic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4993" y="3795806"/>
                  <a:ext cx="1239344" cy="1239344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Rectangle 14"/>
            <p:cNvSpPr/>
            <p:nvPr/>
          </p:nvSpPr>
          <p:spPr>
            <a:xfrm>
              <a:off x="5391801" y="2892667"/>
              <a:ext cx="2583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dirty="0" smtClean="0"/>
                <a:t>L’organisation </a:t>
              </a:r>
              <a:r>
                <a:rPr lang="fr-CA" dirty="0"/>
                <a:t>de la classe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5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7685395" y="4632216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640963" y="1457746"/>
            <a:ext cx="7634240" cy="3403070"/>
            <a:chOff x="457199" y="418321"/>
            <a:chExt cx="7634240" cy="3403070"/>
          </a:xfrm>
        </p:grpSpPr>
        <p:grpSp>
          <p:nvGrpSpPr>
            <p:cNvPr id="40" name="Groupe 39"/>
            <p:cNvGrpSpPr/>
            <p:nvPr/>
          </p:nvGrpSpPr>
          <p:grpSpPr>
            <a:xfrm>
              <a:off x="457199" y="418321"/>
              <a:ext cx="6024283" cy="1123803"/>
              <a:chOff x="1470211" y="1302730"/>
              <a:chExt cx="6024283" cy="1123803"/>
            </a:xfrm>
          </p:grpSpPr>
          <p:grpSp>
            <p:nvGrpSpPr>
              <p:cNvPr id="41" name="Groupe 40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Mettre en place des interventions efficaces pour tous les élèves (universelles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). 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Ellipse 41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1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1116878" y="2413391"/>
              <a:ext cx="3482784" cy="1408000"/>
              <a:chOff x="1148455" y="1959124"/>
              <a:chExt cx="3482784" cy="1408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848345" y="2353791"/>
                <a:ext cx="2214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L’organisation </a:t>
                </a:r>
                <a:r>
                  <a:rPr lang="fr-CA" dirty="0" smtClean="0"/>
                  <a:t/>
                </a:r>
                <a:br>
                  <a:rPr lang="fr-CA" dirty="0" smtClean="0"/>
                </a:br>
                <a:r>
                  <a:rPr lang="fr-CA" dirty="0" smtClean="0"/>
                  <a:t>de </a:t>
                </a:r>
                <a:r>
                  <a:rPr lang="fr-CA" dirty="0"/>
                  <a:t>la classe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4608655" y="2421208"/>
              <a:ext cx="3482784" cy="1388818"/>
              <a:chOff x="1148455" y="1959124"/>
              <a:chExt cx="3482784" cy="140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48455" y="1959124"/>
                <a:ext cx="3482784" cy="140800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782706" y="2201459"/>
                <a:ext cx="2214282" cy="93608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 smtClean="0"/>
                  <a:t>Exemples du répertoire </a:t>
                </a:r>
                <a:r>
                  <a:rPr lang="fr-CA" i="1" dirty="0" smtClean="0"/>
                  <a:t>Agir dès les premiers signes</a:t>
                </a:r>
                <a:endParaRPr lang="fr-CA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5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892550" y="3759043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539750" y="877874"/>
            <a:ext cx="8281521" cy="4564143"/>
            <a:chOff x="539750" y="420677"/>
            <a:chExt cx="8281521" cy="4564143"/>
          </a:xfrm>
        </p:grpSpPr>
        <p:grpSp>
          <p:nvGrpSpPr>
            <p:cNvPr id="11" name="Groupe 10"/>
            <p:cNvGrpSpPr/>
            <p:nvPr/>
          </p:nvGrpSpPr>
          <p:grpSpPr>
            <a:xfrm>
              <a:off x="640963" y="420677"/>
              <a:ext cx="6024283" cy="1123803"/>
              <a:chOff x="1470211" y="1302730"/>
              <a:chExt cx="6024283" cy="112380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539750" y="2160917"/>
              <a:ext cx="8281521" cy="1200329"/>
            </a:xfrm>
            <a:prstGeom prst="rect">
              <a:avLst/>
            </a:prstGeom>
            <a:noFill/>
            <a:ln w="28575">
              <a:solidFill>
                <a:srgbClr val="2CD4C4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CA" dirty="0" smtClean="0"/>
                <a:t>Recueil de données sur les comportement problématiques (ex. fréquence, durée, impact sur le fonctionnement des élèves, etc.</a:t>
              </a:r>
              <a:r>
                <a:rPr lang="fr-CA" dirty="0"/>
                <a:t>)</a:t>
              </a:r>
              <a:endParaRPr lang="fr-CA" dirty="0" smtClean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CA" dirty="0" smtClean="0"/>
                <a:t>Faire une description opérationnelle des comportements. 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CA" dirty="0" smtClean="0"/>
                <a:t>Avez-vous des exemples?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39750" y="3507492"/>
              <a:ext cx="8281521" cy="1477328"/>
            </a:xfrm>
            <a:prstGeom prst="rect">
              <a:avLst/>
            </a:prstGeom>
            <a:solidFill>
              <a:srgbClr val="2CD4C4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C</a:t>
              </a:r>
              <a:r>
                <a:rPr lang="fr-CA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e </a:t>
              </a:r>
              <a:r>
                <a:rPr lang="fr-CA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que l’élève fait ou ne fait </a:t>
              </a:r>
              <a:r>
                <a:rPr lang="fr-CA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pas (ses </a:t>
              </a:r>
              <a:r>
                <a:rPr lang="fr-CA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actions, ses gestes, ses paroles, son inaction, etc.). </a:t>
              </a:r>
              <a:endParaRPr lang="fr-CA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CA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Par </a:t>
              </a:r>
              <a:r>
                <a:rPr lang="fr-CA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exemple, l’énoncé « l’élève est inattentif » correspond davantage à un jugement qu’à une définition opérationnelle. L’un des comportements observables pourrait être le suivant : « l’élève ne regarde pas l’enseignante lorsque celle-ci donne </a:t>
              </a:r>
              <a:r>
                <a:rPr lang="fr-CA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/>
              </a:r>
              <a:br>
                <a:rPr lang="fr-CA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</a:br>
              <a:r>
                <a:rPr lang="fr-CA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des </a:t>
              </a:r>
              <a:r>
                <a:rPr lang="fr-CA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consignes »</a:t>
              </a:r>
              <a:r>
                <a:rPr lang="fr-CA" dirty="0" smtClean="0"/>
                <a:t> . 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7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82" y="2068924"/>
            <a:ext cx="7139035" cy="3078747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40963" y="528255"/>
            <a:ext cx="7687249" cy="4994005"/>
            <a:chOff x="640963" y="420677"/>
            <a:chExt cx="7687249" cy="4994005"/>
          </a:xfrm>
        </p:grpSpPr>
        <p:grpSp>
          <p:nvGrpSpPr>
            <p:cNvPr id="2" name="Groupe 1"/>
            <p:cNvGrpSpPr/>
            <p:nvPr/>
          </p:nvGrpSpPr>
          <p:grpSpPr>
            <a:xfrm>
              <a:off x="640963" y="420677"/>
              <a:ext cx="7687249" cy="4994005"/>
              <a:chOff x="640963" y="420677"/>
              <a:chExt cx="7687249" cy="4994005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640963" y="420677"/>
                <a:ext cx="6024283" cy="1123803"/>
                <a:chOff x="1470211" y="1302730"/>
                <a:chExt cx="6024283" cy="1123803"/>
              </a:xfrm>
            </p:grpSpPr>
            <p:grpSp>
              <p:nvGrpSpPr>
                <p:cNvPr id="12" name="Groupe 11"/>
                <p:cNvGrpSpPr/>
                <p:nvPr/>
              </p:nvGrpSpPr>
              <p:grpSpPr>
                <a:xfrm>
                  <a:off x="1762338" y="1603348"/>
                  <a:ext cx="5732156" cy="823185"/>
                  <a:chOff x="945832" y="174924"/>
                  <a:chExt cx="1179676" cy="411866"/>
                </a:xfrm>
              </p:grpSpPr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945832" y="174924"/>
                    <a:ext cx="1130935" cy="411866"/>
                  </a:xfrm>
                  <a:prstGeom prst="roundRect">
                    <a:avLst/>
                  </a:prstGeom>
                  <a:solidFill>
                    <a:srgbClr val="FFC000">
                      <a:alpha val="90000"/>
                    </a:srgbClr>
                  </a:solidFill>
                  <a:ln w="3175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034785" y="195030"/>
                    <a:ext cx="1090723" cy="37165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>
                      <a:spcAft>
                        <a:spcPts val="0"/>
                      </a:spcAft>
                    </a:pPr>
                    <a:r>
                      <a:rPr lang="fr-C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Observer les comportements en </a:t>
                    </a:r>
                    <a:r>
                      <a:rPr lang="fr-CA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classe.</a:t>
                    </a:r>
                    <a:endParaRPr lang="fr-CA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" name="Ellipse 12"/>
                <p:cNvSpPr/>
                <p:nvPr/>
              </p:nvSpPr>
              <p:spPr>
                <a:xfrm>
                  <a:off x="1470211" y="1302730"/>
                  <a:ext cx="659679" cy="644272"/>
                </a:xfrm>
                <a:prstGeom prst="ellipse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1621051" y="1356520"/>
                  <a:ext cx="3765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800" b="1" dirty="0" smtClean="0">
                      <a:solidFill>
                        <a:schemeClr val="bg1"/>
                      </a:solidFill>
                    </a:rPr>
                    <a:t>2</a:t>
                  </a:r>
                  <a:endParaRPr lang="fr-CA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717176" y="1775012"/>
                <a:ext cx="7611036" cy="363967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933090" y="2563906"/>
              <a:ext cx="7072392" cy="2492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b="1" dirty="0" smtClean="0">
                  <a:solidFill>
                    <a:schemeClr val="tx1"/>
                  </a:solidFill>
                </a:rPr>
                <a:t>Quelle est votre description d’un élève agité?</a:t>
              </a:r>
            </a:p>
            <a:p>
              <a:pPr algn="ctr"/>
              <a:r>
                <a:rPr lang="fr-CA" b="1" dirty="0" smtClean="0">
                  <a:solidFill>
                    <a:schemeClr val="tx1"/>
                  </a:solidFill>
                </a:rPr>
                <a:t>Avez-vous des exemples?</a:t>
              </a:r>
              <a:endParaRPr lang="fr-CA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5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40963" y="537218"/>
            <a:ext cx="7687249" cy="4994005"/>
            <a:chOff x="640963" y="420677"/>
            <a:chExt cx="7687249" cy="499400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090" y="2228196"/>
              <a:ext cx="7137804" cy="3083544"/>
            </a:xfrm>
            <a:prstGeom prst="rect">
              <a:avLst/>
            </a:prstGeom>
          </p:spPr>
        </p:pic>
        <p:grpSp>
          <p:nvGrpSpPr>
            <p:cNvPr id="4" name="Groupe 3"/>
            <p:cNvGrpSpPr/>
            <p:nvPr/>
          </p:nvGrpSpPr>
          <p:grpSpPr>
            <a:xfrm>
              <a:off x="640963" y="420677"/>
              <a:ext cx="7687249" cy="4994005"/>
              <a:chOff x="640963" y="420677"/>
              <a:chExt cx="7687249" cy="4994005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640963" y="420677"/>
                <a:ext cx="6024283" cy="1123803"/>
                <a:chOff x="1470211" y="1302730"/>
                <a:chExt cx="6024283" cy="1123803"/>
              </a:xfrm>
            </p:grpSpPr>
            <p:grpSp>
              <p:nvGrpSpPr>
                <p:cNvPr id="12" name="Groupe 11"/>
                <p:cNvGrpSpPr/>
                <p:nvPr/>
              </p:nvGrpSpPr>
              <p:grpSpPr>
                <a:xfrm>
                  <a:off x="1762338" y="1603348"/>
                  <a:ext cx="5732156" cy="823185"/>
                  <a:chOff x="945832" y="174924"/>
                  <a:chExt cx="1179676" cy="411866"/>
                </a:xfrm>
              </p:grpSpPr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945832" y="174924"/>
                    <a:ext cx="1130935" cy="411866"/>
                  </a:xfrm>
                  <a:prstGeom prst="roundRect">
                    <a:avLst/>
                  </a:prstGeom>
                  <a:solidFill>
                    <a:srgbClr val="FFC000">
                      <a:alpha val="90000"/>
                    </a:srgbClr>
                  </a:solidFill>
                  <a:ln w="3175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034785" y="195030"/>
                    <a:ext cx="1090723" cy="37165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>
                      <a:spcAft>
                        <a:spcPts val="0"/>
                      </a:spcAft>
                    </a:pPr>
                    <a:r>
                      <a:rPr lang="fr-C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Observer les comportements en </a:t>
                    </a:r>
                    <a:r>
                      <a:rPr lang="fr-CA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classe.</a:t>
                    </a:r>
                    <a:endParaRPr lang="fr-CA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" name="Ellipse 12"/>
                <p:cNvSpPr/>
                <p:nvPr/>
              </p:nvSpPr>
              <p:spPr>
                <a:xfrm>
                  <a:off x="1470211" y="1302730"/>
                  <a:ext cx="659679" cy="644272"/>
                </a:xfrm>
                <a:prstGeom prst="ellipse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1621051" y="1356520"/>
                  <a:ext cx="3765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800" b="1" dirty="0" smtClean="0">
                      <a:solidFill>
                        <a:schemeClr val="bg1"/>
                      </a:solidFill>
                    </a:rPr>
                    <a:t>2</a:t>
                  </a:r>
                  <a:endParaRPr lang="fr-CA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717176" y="1775012"/>
                <a:ext cx="7611036" cy="363967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68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40963" y="555152"/>
            <a:ext cx="7687249" cy="5029865"/>
            <a:chOff x="640963" y="402747"/>
            <a:chExt cx="7687249" cy="502986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262" y="1909483"/>
              <a:ext cx="7203900" cy="3523129"/>
            </a:xfrm>
            <a:prstGeom prst="rect">
              <a:avLst/>
            </a:prstGeom>
          </p:spPr>
        </p:pic>
        <p:grpSp>
          <p:nvGrpSpPr>
            <p:cNvPr id="2" name="Groupe 1"/>
            <p:cNvGrpSpPr/>
            <p:nvPr/>
          </p:nvGrpSpPr>
          <p:grpSpPr>
            <a:xfrm>
              <a:off x="640963" y="402747"/>
              <a:ext cx="7687249" cy="4994005"/>
              <a:chOff x="640963" y="420677"/>
              <a:chExt cx="7687249" cy="4994005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640963" y="420677"/>
                <a:ext cx="6024283" cy="1123803"/>
                <a:chOff x="1470211" y="1302730"/>
                <a:chExt cx="6024283" cy="1123803"/>
              </a:xfrm>
            </p:grpSpPr>
            <p:grpSp>
              <p:nvGrpSpPr>
                <p:cNvPr id="12" name="Groupe 11"/>
                <p:cNvGrpSpPr/>
                <p:nvPr/>
              </p:nvGrpSpPr>
              <p:grpSpPr>
                <a:xfrm>
                  <a:off x="1762338" y="1603348"/>
                  <a:ext cx="5732156" cy="823185"/>
                  <a:chOff x="945832" y="174924"/>
                  <a:chExt cx="1179676" cy="411866"/>
                </a:xfrm>
              </p:grpSpPr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945832" y="174924"/>
                    <a:ext cx="1130935" cy="411866"/>
                  </a:xfrm>
                  <a:prstGeom prst="roundRect">
                    <a:avLst/>
                  </a:prstGeom>
                  <a:solidFill>
                    <a:srgbClr val="FFC000">
                      <a:alpha val="90000"/>
                    </a:srgbClr>
                  </a:solidFill>
                  <a:ln w="3175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034785" y="195030"/>
                    <a:ext cx="1090723" cy="37165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>
                      <a:spcAft>
                        <a:spcPts val="0"/>
                      </a:spcAft>
                    </a:pPr>
                    <a:r>
                      <a:rPr lang="fr-C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Observer les comportements en </a:t>
                    </a:r>
                    <a:r>
                      <a:rPr lang="fr-CA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classe.</a:t>
                    </a:r>
                    <a:endParaRPr lang="fr-CA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" name="Ellipse 12"/>
                <p:cNvSpPr/>
                <p:nvPr/>
              </p:nvSpPr>
              <p:spPr>
                <a:xfrm>
                  <a:off x="1470211" y="1302730"/>
                  <a:ext cx="659679" cy="644272"/>
                </a:xfrm>
                <a:prstGeom prst="ellipse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1621051" y="1356520"/>
                  <a:ext cx="3765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800" b="1" dirty="0" smtClean="0">
                      <a:solidFill>
                        <a:schemeClr val="bg1"/>
                      </a:solidFill>
                    </a:rPr>
                    <a:t>2</a:t>
                  </a:r>
                  <a:endParaRPr lang="fr-CA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717176" y="1775012"/>
                <a:ext cx="7611036" cy="363967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86498" y="2348753"/>
                <a:ext cx="7072392" cy="2689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b="1" dirty="0" smtClean="0">
                    <a:solidFill>
                      <a:schemeClr val="tx1"/>
                    </a:solidFill>
                  </a:rPr>
                  <a:t>Quelle est votre description d’un élève qui montre </a:t>
                </a:r>
                <a:br>
                  <a:rPr lang="fr-CA" b="1" dirty="0" smtClean="0">
                    <a:solidFill>
                      <a:schemeClr val="tx1"/>
                    </a:solidFill>
                  </a:rPr>
                </a:br>
                <a:r>
                  <a:rPr lang="fr-CA" b="1" dirty="0" smtClean="0">
                    <a:solidFill>
                      <a:schemeClr val="tx1"/>
                    </a:solidFill>
                  </a:rPr>
                  <a:t>un comportement agressif?</a:t>
                </a:r>
              </a:p>
              <a:p>
                <a:pPr algn="ctr"/>
                <a:r>
                  <a:rPr lang="fr-CA" b="1" dirty="0" smtClean="0">
                    <a:solidFill>
                      <a:schemeClr val="tx1"/>
                    </a:solidFill>
                  </a:rPr>
                  <a:t>Avez-vous des exemples?</a:t>
                </a:r>
                <a:endParaRPr lang="fr-CA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45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40963" y="555147"/>
            <a:ext cx="7687249" cy="5011935"/>
            <a:chOff x="640963" y="420677"/>
            <a:chExt cx="7687249" cy="5011935"/>
          </a:xfrm>
        </p:grpSpPr>
        <p:grpSp>
          <p:nvGrpSpPr>
            <p:cNvPr id="11" name="Groupe 10"/>
            <p:cNvGrpSpPr/>
            <p:nvPr/>
          </p:nvGrpSpPr>
          <p:grpSpPr>
            <a:xfrm>
              <a:off x="640963" y="420677"/>
              <a:ext cx="6024283" cy="1123803"/>
              <a:chOff x="1470211" y="1302730"/>
              <a:chExt cx="6024283" cy="112380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7176" y="1775012"/>
              <a:ext cx="7611036" cy="3639670"/>
            </a:xfrm>
            <a:prstGeom prst="rect">
              <a:avLst/>
            </a:prstGeom>
            <a:noFill/>
            <a:ln w="28575">
              <a:solidFill>
                <a:srgbClr val="2CD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262" y="1909483"/>
              <a:ext cx="7203900" cy="3523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6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40963" y="573082"/>
            <a:ext cx="7687249" cy="4994005"/>
            <a:chOff x="640963" y="420677"/>
            <a:chExt cx="7687249" cy="4994005"/>
          </a:xfrm>
        </p:grpSpPr>
        <p:grpSp>
          <p:nvGrpSpPr>
            <p:cNvPr id="11" name="Groupe 10"/>
            <p:cNvGrpSpPr/>
            <p:nvPr/>
          </p:nvGrpSpPr>
          <p:grpSpPr>
            <a:xfrm>
              <a:off x="640963" y="420677"/>
              <a:ext cx="6024283" cy="1123803"/>
              <a:chOff x="1470211" y="1302730"/>
              <a:chExt cx="6024283" cy="112380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7176" y="1775012"/>
              <a:ext cx="7611036" cy="3639670"/>
            </a:xfrm>
            <a:prstGeom prst="rect">
              <a:avLst/>
            </a:prstGeom>
            <a:noFill/>
            <a:ln w="28575">
              <a:solidFill>
                <a:srgbClr val="2CD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223" y="2001738"/>
              <a:ext cx="7410903" cy="341294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86498" y="2348753"/>
              <a:ext cx="7072392" cy="2689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b="1" dirty="0" smtClean="0">
                  <a:solidFill>
                    <a:schemeClr val="tx1"/>
                  </a:solidFill>
                </a:rPr>
                <a:t>Quelle est votre description de l’inattention chez un élève?</a:t>
              </a:r>
            </a:p>
            <a:p>
              <a:pPr algn="ctr"/>
              <a:r>
                <a:rPr lang="fr-CA" b="1" dirty="0" smtClean="0">
                  <a:solidFill>
                    <a:schemeClr val="tx1"/>
                  </a:solidFill>
                </a:rPr>
                <a:t>Avez-vous des exemples?</a:t>
              </a:r>
              <a:endParaRPr lang="fr-CA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1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892550" y="4305698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" name="Espace réservé du contenu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39750" y="2064248"/>
            <a:ext cx="8229600" cy="1436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altLang="fr-FR" sz="3000" dirty="0" smtClean="0"/>
              <a:t>« Il est de plus en plus reconnu que le processus menant au décrochage scolaire au secondaire commence dès le préscolaire et le primaire. » </a:t>
            </a:r>
            <a:endParaRPr lang="fr-CA" altLang="fr-FR" dirty="0" smtClean="0"/>
          </a:p>
          <a:p>
            <a:pPr marL="457200" indent="-457200"/>
            <a:endParaRPr lang="fr-CA" altLang="fr-F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2900" y="5886450"/>
            <a:ext cx="625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sz="1200" i="1" dirty="0"/>
              <a:t>(Fortin et al., 2013;  Garnier, Stein et Jacobs,1997; Janosz, Leblanc, </a:t>
            </a:r>
            <a:r>
              <a:rPr lang="fr-CA" altLang="fr-FR" sz="1200" i="1" dirty="0" err="1"/>
              <a:t>Boulerice</a:t>
            </a:r>
            <a:r>
              <a:rPr lang="fr-CA" altLang="fr-FR" sz="1200" i="1" dirty="0"/>
              <a:t>  et Tremblay, 2000; </a:t>
            </a:r>
            <a:r>
              <a:rPr lang="fr-CA" altLang="fr-FR" sz="1200" i="1" dirty="0" err="1"/>
              <a:t>Jimerson</a:t>
            </a:r>
            <a:r>
              <a:rPr lang="fr-CA" altLang="fr-FR" sz="1200" i="1" dirty="0"/>
              <a:t>, </a:t>
            </a:r>
            <a:r>
              <a:rPr lang="fr-CA" altLang="fr-FR" sz="1200" i="1" dirty="0" err="1"/>
              <a:t>Egeland</a:t>
            </a:r>
            <a:r>
              <a:rPr lang="fr-CA" altLang="fr-FR" sz="1200" i="1" dirty="0"/>
              <a:t>, </a:t>
            </a:r>
            <a:r>
              <a:rPr lang="fr-CA" altLang="fr-FR" sz="1200" i="1" dirty="0" err="1"/>
              <a:t>Sroufe</a:t>
            </a:r>
            <a:r>
              <a:rPr lang="fr-CA" altLang="fr-FR" sz="1200" i="1" dirty="0"/>
              <a:t> et Carlson, 2000;  Leclerc, Potvin et Massé, 2016; Rouquette, Côté, </a:t>
            </a:r>
            <a:r>
              <a:rPr lang="fr-CA" altLang="fr-FR" sz="1200" i="1" dirty="0" err="1" smtClean="0"/>
              <a:t>Pryor</a:t>
            </a:r>
            <a:r>
              <a:rPr lang="fr-CA" altLang="fr-FR" sz="1200" i="1" dirty="0" smtClean="0"/>
              <a:t>, Carbonneau</a:t>
            </a:r>
            <a:r>
              <a:rPr lang="fr-CA" altLang="fr-FR" sz="1200" i="1" dirty="0"/>
              <a:t>, </a:t>
            </a:r>
            <a:r>
              <a:rPr lang="fr-CA" altLang="fr-FR" sz="1200" i="1" dirty="0" err="1"/>
              <a:t>Vitaro</a:t>
            </a:r>
            <a:r>
              <a:rPr lang="fr-CA" altLang="fr-FR" sz="1200" i="1" dirty="0"/>
              <a:t> et Tremblay, 2012; </a:t>
            </a:r>
            <a:r>
              <a:rPr lang="fr-CA" altLang="fr-FR" sz="1200" i="1" dirty="0" err="1"/>
              <a:t>Vitaro</a:t>
            </a:r>
            <a:r>
              <a:rPr lang="fr-CA" altLang="fr-FR" sz="1200" i="1" dirty="0"/>
              <a:t>, </a:t>
            </a:r>
            <a:r>
              <a:rPr lang="fr-CA" altLang="fr-FR" sz="1200" i="1" dirty="0" err="1"/>
              <a:t>Brendgen</a:t>
            </a:r>
            <a:r>
              <a:rPr lang="fr-CA" altLang="fr-FR" sz="1200" i="1" dirty="0"/>
              <a:t>, Larose et Tremblay, 2005</a:t>
            </a:r>
            <a:r>
              <a:rPr lang="fr-CA" altLang="fr-FR" sz="1200" i="1" dirty="0" smtClean="0"/>
              <a:t>).</a:t>
            </a:r>
            <a:endParaRPr lang="fr-CA" altLang="fr-FR" i="1" dirty="0"/>
          </a:p>
        </p:txBody>
      </p:sp>
    </p:spTree>
    <p:extLst>
      <p:ext uri="{BB962C8B-B14F-4D97-AF65-F5344CB8AC3E}">
        <p14:creationId xmlns:p14="http://schemas.microsoft.com/office/powerpoint/2010/main" val="12299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40963" y="564117"/>
            <a:ext cx="7687249" cy="4994005"/>
            <a:chOff x="640963" y="420677"/>
            <a:chExt cx="7687249" cy="4994005"/>
          </a:xfrm>
        </p:grpSpPr>
        <p:grpSp>
          <p:nvGrpSpPr>
            <p:cNvPr id="11" name="Groupe 10"/>
            <p:cNvGrpSpPr/>
            <p:nvPr/>
          </p:nvGrpSpPr>
          <p:grpSpPr>
            <a:xfrm>
              <a:off x="640963" y="420677"/>
              <a:ext cx="6024283" cy="1134848"/>
              <a:chOff x="1470211" y="1302730"/>
              <a:chExt cx="6024283" cy="1134848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19471" y="1614393"/>
                <a:ext cx="5775023" cy="823185"/>
                <a:chOff x="937010" y="180450"/>
                <a:chExt cx="1188498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37010" y="180450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7176" y="1775012"/>
              <a:ext cx="7611036" cy="3639670"/>
            </a:xfrm>
            <a:prstGeom prst="rect">
              <a:avLst/>
            </a:prstGeom>
            <a:noFill/>
            <a:ln w="28575">
              <a:solidFill>
                <a:srgbClr val="2CD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223" y="2001738"/>
              <a:ext cx="7410903" cy="3412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5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40963" y="555152"/>
            <a:ext cx="7690097" cy="4994005"/>
            <a:chOff x="640963" y="465502"/>
            <a:chExt cx="7690097" cy="499400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176" y="1950241"/>
              <a:ext cx="7613884" cy="3289211"/>
            </a:xfrm>
            <a:prstGeom prst="rect">
              <a:avLst/>
            </a:prstGeom>
          </p:spPr>
        </p:pic>
        <p:grpSp>
          <p:nvGrpSpPr>
            <p:cNvPr id="2" name="Groupe 1"/>
            <p:cNvGrpSpPr/>
            <p:nvPr/>
          </p:nvGrpSpPr>
          <p:grpSpPr>
            <a:xfrm>
              <a:off x="640963" y="465502"/>
              <a:ext cx="7687249" cy="4994005"/>
              <a:chOff x="640963" y="420677"/>
              <a:chExt cx="7687249" cy="4994005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640963" y="420677"/>
                <a:ext cx="6024283" cy="1123803"/>
                <a:chOff x="1470211" y="1302730"/>
                <a:chExt cx="6024283" cy="1123803"/>
              </a:xfrm>
            </p:grpSpPr>
            <p:grpSp>
              <p:nvGrpSpPr>
                <p:cNvPr id="12" name="Groupe 11"/>
                <p:cNvGrpSpPr/>
                <p:nvPr/>
              </p:nvGrpSpPr>
              <p:grpSpPr>
                <a:xfrm>
                  <a:off x="1762338" y="1603348"/>
                  <a:ext cx="5732156" cy="823185"/>
                  <a:chOff x="945832" y="174924"/>
                  <a:chExt cx="1179676" cy="411866"/>
                </a:xfrm>
              </p:grpSpPr>
              <p:sp>
                <p:nvSpPr>
                  <p:cNvPr id="15" name="Rectangle à coins arrondis 14"/>
                  <p:cNvSpPr/>
                  <p:nvPr/>
                </p:nvSpPr>
                <p:spPr>
                  <a:xfrm>
                    <a:off x="945832" y="174924"/>
                    <a:ext cx="1130935" cy="411866"/>
                  </a:xfrm>
                  <a:prstGeom prst="roundRect">
                    <a:avLst/>
                  </a:prstGeom>
                  <a:solidFill>
                    <a:srgbClr val="FFC000">
                      <a:alpha val="90000"/>
                    </a:srgbClr>
                  </a:solidFill>
                  <a:ln w="3175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034785" y="195030"/>
                    <a:ext cx="1090723" cy="37165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6670" tIns="26670" rIns="26670" bIns="26670" numCol="1" spcCol="1270" anchor="ctr" anchorCtr="0">
                    <a:noAutofit/>
                  </a:bodyPr>
                  <a:lstStyle/>
                  <a:p>
                    <a:pPr lvl="0">
                      <a:spcAft>
                        <a:spcPts val="0"/>
                      </a:spcAft>
                    </a:pPr>
                    <a:r>
                      <a:rPr lang="fr-CA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Observer les comportements en </a:t>
                    </a:r>
                    <a:r>
                      <a:rPr lang="fr-CA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rPr>
                      <a:t>classe.</a:t>
                    </a:r>
                    <a:endParaRPr lang="fr-CA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MS Mincho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" name="Ellipse 12"/>
                <p:cNvSpPr/>
                <p:nvPr/>
              </p:nvSpPr>
              <p:spPr>
                <a:xfrm>
                  <a:off x="1470211" y="1302730"/>
                  <a:ext cx="659679" cy="644272"/>
                </a:xfrm>
                <a:prstGeom prst="ellipse">
                  <a:avLst/>
                </a:prstGeom>
                <a:solidFill>
                  <a:srgbClr val="2CD4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1621051" y="1356520"/>
                  <a:ext cx="3765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800" b="1" dirty="0" smtClean="0">
                      <a:solidFill>
                        <a:schemeClr val="bg1"/>
                      </a:solidFill>
                    </a:rPr>
                    <a:t>2</a:t>
                  </a:r>
                  <a:endParaRPr lang="fr-CA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717176" y="1775012"/>
                <a:ext cx="7611036" cy="3639670"/>
              </a:xfrm>
              <a:prstGeom prst="rect">
                <a:avLst/>
              </a:prstGeom>
              <a:noFill/>
              <a:ln w="28575">
                <a:solidFill>
                  <a:srgbClr val="2CD4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91803" y="2327215"/>
                <a:ext cx="7384009" cy="2710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b="1" dirty="0" smtClean="0">
                    <a:solidFill>
                      <a:schemeClr val="tx1"/>
                    </a:solidFill>
                  </a:rPr>
                  <a:t>Quelle est votre description de l’anxiété chez un élève?</a:t>
                </a:r>
              </a:p>
              <a:p>
                <a:pPr algn="ctr"/>
                <a:r>
                  <a:rPr lang="fr-CA" b="1" dirty="0" smtClean="0">
                    <a:solidFill>
                      <a:schemeClr val="tx1"/>
                    </a:solidFill>
                  </a:rPr>
                  <a:t>Avez-vous des exemples?</a:t>
                </a:r>
                <a:endParaRPr lang="fr-CA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3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40963" y="546183"/>
            <a:ext cx="7690097" cy="4994005"/>
            <a:chOff x="640963" y="420677"/>
            <a:chExt cx="7690097" cy="4994005"/>
          </a:xfrm>
        </p:grpSpPr>
        <p:grpSp>
          <p:nvGrpSpPr>
            <p:cNvPr id="11" name="Groupe 10"/>
            <p:cNvGrpSpPr/>
            <p:nvPr/>
          </p:nvGrpSpPr>
          <p:grpSpPr>
            <a:xfrm>
              <a:off x="640963" y="420677"/>
              <a:ext cx="6024283" cy="1123803"/>
              <a:chOff x="1470211" y="1302730"/>
              <a:chExt cx="6024283" cy="112380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7176" y="1775012"/>
              <a:ext cx="7611036" cy="3639670"/>
            </a:xfrm>
            <a:prstGeom prst="rect">
              <a:avLst/>
            </a:prstGeom>
            <a:noFill/>
            <a:ln w="28575">
              <a:solidFill>
                <a:srgbClr val="2CD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176" y="1950241"/>
              <a:ext cx="7613884" cy="32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4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40963" y="537221"/>
            <a:ext cx="7687249" cy="4994005"/>
            <a:chOff x="640963" y="420677"/>
            <a:chExt cx="7687249" cy="4994005"/>
          </a:xfrm>
        </p:grpSpPr>
        <p:sp>
          <p:nvSpPr>
            <p:cNvPr id="7" name="ZoneTexte 6"/>
            <p:cNvSpPr txBox="1"/>
            <p:nvPr>
              <p:custDataLst>
                <p:tags r:id="rId1"/>
              </p:custDataLst>
            </p:nvPr>
          </p:nvSpPr>
          <p:spPr>
            <a:xfrm>
              <a:off x="640963" y="1175148"/>
              <a:ext cx="49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 </a:t>
              </a: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640963" y="420677"/>
              <a:ext cx="6024283" cy="1123803"/>
              <a:chOff x="1470211" y="1302730"/>
              <a:chExt cx="6024283" cy="112380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7176" y="1775012"/>
              <a:ext cx="7611036" cy="3639670"/>
            </a:xfrm>
            <a:prstGeom prst="rect">
              <a:avLst/>
            </a:prstGeom>
            <a:noFill/>
            <a:ln w="28575">
              <a:solidFill>
                <a:srgbClr val="2CD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223" y="2151986"/>
              <a:ext cx="7376649" cy="297628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91803" y="2417318"/>
              <a:ext cx="7384009" cy="2710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b="1" dirty="0" smtClean="0">
                  <a:solidFill>
                    <a:schemeClr val="tx1"/>
                  </a:solidFill>
                </a:rPr>
                <a:t>Quelle est votre description du retrait chez un élève?</a:t>
              </a:r>
            </a:p>
            <a:p>
              <a:pPr algn="ctr"/>
              <a:r>
                <a:rPr lang="fr-CA" b="1" dirty="0" smtClean="0">
                  <a:solidFill>
                    <a:schemeClr val="tx1"/>
                  </a:solidFill>
                </a:rPr>
                <a:t>Avez-vous des exemples?</a:t>
              </a:r>
              <a:endParaRPr lang="fr-CA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4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40963" y="555152"/>
            <a:ext cx="7687249" cy="4994005"/>
            <a:chOff x="640963" y="420677"/>
            <a:chExt cx="7687249" cy="4994005"/>
          </a:xfrm>
        </p:grpSpPr>
        <p:grpSp>
          <p:nvGrpSpPr>
            <p:cNvPr id="11" name="Groupe 10"/>
            <p:cNvGrpSpPr/>
            <p:nvPr/>
          </p:nvGrpSpPr>
          <p:grpSpPr>
            <a:xfrm>
              <a:off x="640963" y="420677"/>
              <a:ext cx="6024283" cy="1123803"/>
              <a:chOff x="1470211" y="1302730"/>
              <a:chExt cx="6024283" cy="112380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Observer les comportements en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classe.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2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7176" y="1775012"/>
              <a:ext cx="7611036" cy="3639670"/>
            </a:xfrm>
            <a:prstGeom prst="rect">
              <a:avLst/>
            </a:prstGeom>
            <a:noFill/>
            <a:ln w="28575">
              <a:solidFill>
                <a:srgbClr val="2CD4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223" y="2151986"/>
              <a:ext cx="7376649" cy="2976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7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892550" y="4305698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539750" y="878810"/>
            <a:ext cx="7647176" cy="4667282"/>
            <a:chOff x="539750" y="493322"/>
            <a:chExt cx="7647176" cy="4667282"/>
          </a:xfrm>
        </p:grpSpPr>
        <p:grpSp>
          <p:nvGrpSpPr>
            <p:cNvPr id="17" name="Groupe 16"/>
            <p:cNvGrpSpPr/>
            <p:nvPr/>
          </p:nvGrpSpPr>
          <p:grpSpPr>
            <a:xfrm>
              <a:off x="539750" y="493322"/>
              <a:ext cx="5959604" cy="1123803"/>
              <a:chOff x="1470211" y="1302730"/>
              <a:chExt cx="5959604" cy="1123803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1762338" y="1603348"/>
                <a:ext cx="5667477" cy="823185"/>
                <a:chOff x="945832" y="174924"/>
                <a:chExt cx="1166365" cy="411866"/>
              </a:xfrm>
            </p:grpSpPr>
            <p:sp>
              <p:nvSpPr>
                <p:cNvPr id="21" name="Rectangle à coins arrondis 20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Rectangle 21"/>
                <p:cNvSpPr/>
                <p:nvPr/>
              </p:nvSpPr>
              <p:spPr>
                <a:xfrm>
                  <a:off x="1021474" y="21187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Comprendre les besoins que traduisent les comportements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observés.</a:t>
                  </a:r>
                  <a:endParaRPr lang="fr-CA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Ellipse 18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3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067108" y="1799518"/>
              <a:ext cx="7119818" cy="923330"/>
            </a:xfrm>
            <a:prstGeom prst="rect">
              <a:avLst/>
            </a:prstGeom>
            <a:ln w="28575">
              <a:solidFill>
                <a:srgbClr val="2CD4C4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CA" dirty="0"/>
                <a:t>Le besoin correspond à ce que l’élève doit développer pour atteindre un objectif en particulier </a:t>
              </a:r>
              <a:r>
                <a:rPr lang="fr-CA" dirty="0" smtClean="0"/>
                <a:t>(</a:t>
              </a:r>
              <a:r>
                <a:rPr lang="fr-CA" dirty="0"/>
                <a:t>ex. : diminuer la fréquence de ses comportements d’agitation).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7108" y="2821502"/>
              <a:ext cx="7119818" cy="2339102"/>
            </a:xfrm>
            <a:prstGeom prst="rect">
              <a:avLst/>
            </a:prstGeom>
            <a:ln w="28575">
              <a:solidFill>
                <a:srgbClr val="2CD4C4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Questions de </a:t>
              </a:r>
              <a:r>
                <a:rPr lang="fr-CA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réflexion</a:t>
              </a:r>
              <a:endParaRPr lang="fr-CA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Quels sont les comportements problématiques ciblés?</a:t>
              </a:r>
              <a:endParaRPr lang="fr-CA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CA" sz="1600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Qu’est-ce </a:t>
              </a: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qui se produit juste avant les comportements? Juste après?</a:t>
              </a:r>
              <a:endParaRPr lang="fr-CA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Quels sont les éléments du contexte ou les circonstances qui semblent associés à l’apparition des comportements </a:t>
              </a:r>
              <a:r>
                <a:rPr lang="fr-CA" sz="1600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(moment </a:t>
              </a: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de la journée, </a:t>
              </a:r>
              <a:r>
                <a:rPr lang="fr-CA" sz="1600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personnes </a:t>
              </a: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présentes, </a:t>
              </a:r>
              <a:r>
                <a:rPr lang="fr-CA" sz="1600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activités</a:t>
              </a: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, </a:t>
              </a:r>
              <a:r>
                <a:rPr lang="fr-CA" sz="1600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évènements</a:t>
              </a: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, </a:t>
              </a:r>
              <a:r>
                <a:rPr lang="fr-CA" sz="1600" dirty="0" smtClean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état émotionnel ou condition </a:t>
              </a: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physique de l’élève, etc.)?</a:t>
              </a:r>
              <a:endParaRPr lang="fr-CA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Pourquoi l’élève agit-il ainsi?</a:t>
              </a:r>
              <a:endParaRPr lang="fr-CA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Quels sont ses besoins réels?</a:t>
              </a:r>
              <a:endParaRPr lang="fr-CA" sz="1600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fr-CA" sz="16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Certains élèves ont-ils des besoins communs?</a:t>
              </a:r>
              <a:endParaRPr lang="fr-CA" sz="16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8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47607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892550" y="4305698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7" name="Groupe 16"/>
          <p:cNvGrpSpPr/>
          <p:nvPr/>
        </p:nvGrpSpPr>
        <p:grpSpPr>
          <a:xfrm>
            <a:off x="539750" y="493322"/>
            <a:ext cx="5899657" cy="1123803"/>
            <a:chOff x="1470211" y="1302730"/>
            <a:chExt cx="5899657" cy="1123803"/>
          </a:xfrm>
        </p:grpSpPr>
        <p:grpSp>
          <p:nvGrpSpPr>
            <p:cNvPr id="18" name="Groupe 17"/>
            <p:cNvGrpSpPr/>
            <p:nvPr/>
          </p:nvGrpSpPr>
          <p:grpSpPr>
            <a:xfrm>
              <a:off x="1762338" y="1603348"/>
              <a:ext cx="5607530" cy="823185"/>
              <a:chOff x="945832" y="174924"/>
              <a:chExt cx="1154028" cy="411866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1009137" y="211811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fr-CA" sz="1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Comprendre les besoins que traduisent les comportements </a:t>
                </a:r>
                <a:r>
                  <a:rPr lang="fr-CA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observés.</a:t>
                </a:r>
                <a:endParaRPr lang="fr-CA" sz="1600" b="1" dirty="0">
                  <a:solidFill>
                    <a:schemeClr val="tx1"/>
                  </a:solidFill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1470211" y="1302730"/>
              <a:ext cx="659679" cy="644272"/>
            </a:xfrm>
            <a:prstGeom prst="ellipse">
              <a:avLst/>
            </a:prstGeom>
            <a:solidFill>
              <a:srgbClr val="2CD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621051" y="1356520"/>
              <a:ext cx="376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 smtClean="0">
                  <a:solidFill>
                    <a:schemeClr val="bg1"/>
                  </a:solidFill>
                </a:rPr>
                <a:t>3</a:t>
              </a:r>
              <a:endParaRPr lang="fr-CA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b="52065"/>
          <a:stretch/>
        </p:blipFill>
        <p:spPr>
          <a:xfrm>
            <a:off x="1480142" y="1830537"/>
            <a:ext cx="5889607" cy="37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47607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892550" y="4305698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7" name="Groupe 16"/>
          <p:cNvGrpSpPr/>
          <p:nvPr/>
        </p:nvGrpSpPr>
        <p:grpSpPr>
          <a:xfrm>
            <a:off x="539750" y="493322"/>
            <a:ext cx="5928734" cy="1148932"/>
            <a:chOff x="1470211" y="1302730"/>
            <a:chExt cx="5928734" cy="1148932"/>
          </a:xfrm>
        </p:grpSpPr>
        <p:grpSp>
          <p:nvGrpSpPr>
            <p:cNvPr id="18" name="Groupe 17"/>
            <p:cNvGrpSpPr/>
            <p:nvPr/>
          </p:nvGrpSpPr>
          <p:grpSpPr>
            <a:xfrm>
              <a:off x="1762338" y="1603348"/>
              <a:ext cx="5636607" cy="848314"/>
              <a:chOff x="945832" y="174924"/>
              <a:chExt cx="1160012" cy="424439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1015121" y="227709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fr-CA" sz="1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Comprendre les besoins que traduisent les comportements </a:t>
                </a:r>
                <a:r>
                  <a:rPr lang="fr-CA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observés. </a:t>
                </a:r>
                <a:endParaRPr lang="fr-CA" sz="1600" b="1" dirty="0">
                  <a:solidFill>
                    <a:schemeClr val="tx1"/>
                  </a:solidFill>
                  <a:latin typeface="Cambria" panose="020405030504060302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1470211" y="1302730"/>
              <a:ext cx="659679" cy="644272"/>
            </a:xfrm>
            <a:prstGeom prst="ellipse">
              <a:avLst/>
            </a:prstGeom>
            <a:solidFill>
              <a:srgbClr val="2CD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621051" y="1356520"/>
              <a:ext cx="376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 smtClean="0">
                  <a:solidFill>
                    <a:schemeClr val="bg1"/>
                  </a:solidFill>
                </a:rPr>
                <a:t>3</a:t>
              </a:r>
              <a:endParaRPr lang="fr-CA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t="47066"/>
          <a:stretch/>
        </p:blipFill>
        <p:spPr>
          <a:xfrm>
            <a:off x="1719809" y="1667380"/>
            <a:ext cx="5910085" cy="41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435350" y="2520449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1" name="Groupe 10"/>
          <p:cNvGrpSpPr/>
          <p:nvPr/>
        </p:nvGrpSpPr>
        <p:grpSpPr>
          <a:xfrm>
            <a:off x="333561" y="707557"/>
            <a:ext cx="6024283" cy="1123803"/>
            <a:chOff x="1470211" y="1302730"/>
            <a:chExt cx="6024283" cy="1123803"/>
          </a:xfrm>
        </p:grpSpPr>
        <p:grpSp>
          <p:nvGrpSpPr>
            <p:cNvPr id="12" name="Groupe 11"/>
            <p:cNvGrpSpPr/>
            <p:nvPr/>
          </p:nvGrpSpPr>
          <p:grpSpPr>
            <a:xfrm>
              <a:off x="1762338" y="1603348"/>
              <a:ext cx="5732156" cy="823185"/>
              <a:chOff x="945832" y="174924"/>
              <a:chExt cx="1179676" cy="411866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945832" y="174924"/>
                <a:ext cx="1130935" cy="411866"/>
              </a:xfrm>
              <a:prstGeom prst="roundRect">
                <a:avLst/>
              </a:prstGeom>
              <a:solidFill>
                <a:srgbClr val="FFC000">
                  <a:alpha val="90000"/>
                </a:srgbClr>
              </a:solidFill>
              <a:ln w="3175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1034785" y="195030"/>
                <a:ext cx="1090723" cy="371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fr-CA" sz="1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Agir pour répondre à ces </a:t>
                </a:r>
                <a:r>
                  <a:rPr lang="fr-CA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rPr>
                  <a:t>besoins.</a:t>
                </a:r>
                <a:endParaRPr lang="fr-CA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Ellipse 12"/>
            <p:cNvSpPr/>
            <p:nvPr/>
          </p:nvSpPr>
          <p:spPr>
            <a:xfrm>
              <a:off x="1470211" y="1302730"/>
              <a:ext cx="659679" cy="644272"/>
            </a:xfrm>
            <a:prstGeom prst="ellipse">
              <a:avLst/>
            </a:prstGeom>
            <a:solidFill>
              <a:srgbClr val="2CD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621051" y="1356520"/>
              <a:ext cx="376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 smtClean="0">
                  <a:solidFill>
                    <a:schemeClr val="bg1"/>
                  </a:solidFill>
                </a:rPr>
                <a:t>4</a:t>
              </a:r>
              <a:endParaRPr lang="fr-CA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546899" y="3253599"/>
            <a:ext cx="6059174" cy="646331"/>
          </a:xfrm>
          <a:prstGeom prst="rect">
            <a:avLst/>
          </a:prstGeom>
          <a:noFill/>
          <a:ln w="28575">
            <a:solidFill>
              <a:srgbClr val="2CD4C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Vérifier </a:t>
            </a:r>
            <a:r>
              <a:rPr lang="fr-CA" dirty="0"/>
              <a:t>si </a:t>
            </a:r>
            <a:r>
              <a:rPr lang="fr-CA" dirty="0" smtClean="0"/>
              <a:t>des INTERVENTIONS UNIVERSELLES </a:t>
            </a:r>
            <a:r>
              <a:rPr lang="fr-CA" dirty="0"/>
              <a:t>pourraient résoudre le </a:t>
            </a:r>
            <a:r>
              <a:rPr lang="fr-CA" dirty="0" smtClean="0"/>
              <a:t>problème.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5140" y="1967367"/>
            <a:ext cx="7189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 smtClean="0"/>
              <a:t>Choisir </a:t>
            </a:r>
            <a:r>
              <a:rPr lang="fr-CA" sz="1600" dirty="0"/>
              <a:t>et </a:t>
            </a:r>
            <a:r>
              <a:rPr lang="fr-CA" sz="1600" dirty="0" smtClean="0"/>
              <a:t>effectuer </a:t>
            </a:r>
            <a:r>
              <a:rPr lang="fr-CA" sz="1600" dirty="0"/>
              <a:t>les interventions les plus appropriées pour répondre aux besoins identifiés des élèves dont les comportements problématiques ont été jugés </a:t>
            </a:r>
            <a:r>
              <a:rPr lang="fr-CA" sz="1600" dirty="0" smtClean="0"/>
              <a:t>prioritaires.</a:t>
            </a:r>
            <a:endParaRPr lang="fr-CA" sz="1600" dirty="0"/>
          </a:p>
        </p:txBody>
      </p:sp>
      <p:sp>
        <p:nvSpPr>
          <p:cNvPr id="17" name="Ellipse 16"/>
          <p:cNvSpPr/>
          <p:nvPr/>
        </p:nvSpPr>
        <p:spPr>
          <a:xfrm>
            <a:off x="4175412" y="2679188"/>
            <a:ext cx="659679" cy="6442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4326252" y="2732978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bg1"/>
                </a:solidFill>
              </a:rPr>
              <a:t>1</a:t>
            </a:r>
            <a:endParaRPr lang="fr-CA" sz="2800" b="1" dirty="0">
              <a:solidFill>
                <a:schemeClr val="bg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490699" y="3905211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" name="ZoneTexte 19"/>
          <p:cNvSpPr txBox="1"/>
          <p:nvPr/>
        </p:nvSpPr>
        <p:spPr>
          <a:xfrm>
            <a:off x="1557423" y="4638361"/>
            <a:ext cx="6059174" cy="923330"/>
          </a:xfrm>
          <a:prstGeom prst="rect">
            <a:avLst/>
          </a:prstGeom>
          <a:noFill/>
          <a:ln w="28575">
            <a:solidFill>
              <a:srgbClr val="2CD4C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Mettre </a:t>
            </a:r>
            <a:r>
              <a:rPr lang="fr-CA" dirty="0"/>
              <a:t>en place des </a:t>
            </a:r>
            <a:r>
              <a:rPr lang="fr-CA" dirty="0" smtClean="0"/>
              <a:t>INTERVENTIONS CIBLÉES lorsque </a:t>
            </a:r>
            <a:br>
              <a:rPr lang="fr-CA" dirty="0" smtClean="0"/>
            </a:br>
            <a:r>
              <a:rPr lang="fr-CA" dirty="0" smtClean="0"/>
              <a:t>les </a:t>
            </a:r>
            <a:r>
              <a:rPr lang="fr-CA" dirty="0"/>
              <a:t>comportements problématiques nécessitent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une </a:t>
            </a:r>
            <a:r>
              <a:rPr lang="fr-CA" dirty="0"/>
              <a:t>aide </a:t>
            </a:r>
            <a:r>
              <a:rPr lang="fr-CA" dirty="0" smtClean="0"/>
              <a:t>supplémentaire.</a:t>
            </a:r>
          </a:p>
        </p:txBody>
      </p:sp>
      <p:sp>
        <p:nvSpPr>
          <p:cNvPr id="21" name="Ellipse 20"/>
          <p:cNvSpPr/>
          <p:nvPr/>
        </p:nvSpPr>
        <p:spPr>
          <a:xfrm>
            <a:off x="4185936" y="4063950"/>
            <a:ext cx="659679" cy="64427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/>
          <p:nvPr/>
        </p:nvSpPr>
        <p:spPr>
          <a:xfrm>
            <a:off x="4336776" y="4117740"/>
            <a:ext cx="37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bg1"/>
                </a:solidFill>
              </a:rPr>
              <a:t>2</a:t>
            </a:r>
            <a:endParaRPr lang="fr-CA" sz="28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786" y="4638361"/>
            <a:ext cx="804742" cy="7986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8" y="2907821"/>
            <a:ext cx="93375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94931" y="1675738"/>
            <a:ext cx="8050965" cy="3036524"/>
            <a:chOff x="333561" y="420677"/>
            <a:chExt cx="8050965" cy="3036524"/>
          </a:xfrm>
        </p:grpSpPr>
        <p:grpSp>
          <p:nvGrpSpPr>
            <p:cNvPr id="11" name="Groupe 10"/>
            <p:cNvGrpSpPr/>
            <p:nvPr/>
          </p:nvGrpSpPr>
          <p:grpSpPr>
            <a:xfrm>
              <a:off x="333561" y="420677"/>
              <a:ext cx="6024283" cy="1123803"/>
              <a:chOff x="1470211" y="1302730"/>
              <a:chExt cx="6024283" cy="1123803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762338" y="1603348"/>
                <a:ext cx="5732156" cy="823185"/>
                <a:chOff x="945832" y="174924"/>
                <a:chExt cx="1179676" cy="411866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945832" y="174924"/>
                  <a:ext cx="1130935" cy="411866"/>
                </a:xfrm>
                <a:prstGeom prst="roundRect">
                  <a:avLst/>
                </a:prstGeom>
                <a:solidFill>
                  <a:srgbClr val="FFC000">
                    <a:alpha val="90000"/>
                  </a:srgbClr>
                </a:solidFill>
                <a:ln w="3175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1034785" y="195030"/>
                  <a:ext cx="1090723" cy="37165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6670" tIns="26670" rIns="26670" bIns="26670" numCol="1" spcCol="1270" anchor="ctr" anchorCtr="0">
                  <a:noAutofit/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lang="fr-CA" sz="16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Agir pour répondre à ces </a:t>
                  </a:r>
                  <a:r>
                    <a:rPr lang="fr-CA" sz="1600" b="1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MS Mincho"/>
                      <a:cs typeface="Times New Roman" panose="02020603050405020304" pitchFamily="18" charset="0"/>
                    </a:rPr>
                    <a:t>besoins.</a:t>
                  </a:r>
                  <a:endParaRPr lang="fr-CA" sz="16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MS Mincho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Ellipse 12"/>
              <p:cNvSpPr/>
              <p:nvPr/>
            </p:nvSpPr>
            <p:spPr>
              <a:xfrm>
                <a:off x="1470211" y="1302730"/>
                <a:ext cx="659679" cy="644272"/>
              </a:xfrm>
              <a:prstGeom prst="ellipse">
                <a:avLst/>
              </a:prstGeom>
              <a:solidFill>
                <a:srgbClr val="2CD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621051" y="1356520"/>
                <a:ext cx="3765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800" b="1" dirty="0" smtClean="0">
                    <a:solidFill>
                      <a:schemeClr val="bg1"/>
                    </a:solidFill>
                  </a:rPr>
                  <a:t>4</a:t>
                </a:r>
                <a:endParaRPr lang="fr-CA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195139" y="1781311"/>
              <a:ext cx="71893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600" dirty="0" smtClean="0"/>
                <a:t>Choisir </a:t>
              </a:r>
              <a:r>
                <a:rPr lang="fr-CA" sz="1600" dirty="0"/>
                <a:t>et </a:t>
              </a:r>
              <a:r>
                <a:rPr lang="fr-CA" sz="1600" dirty="0" smtClean="0"/>
                <a:t>effectuer </a:t>
              </a:r>
              <a:r>
                <a:rPr lang="fr-CA" sz="1600" dirty="0"/>
                <a:t>les interventions les plus appropriées pour répondre </a:t>
              </a:r>
              <a:r>
                <a:rPr lang="fr-CA" sz="1600" dirty="0" smtClean="0"/>
                <a:t/>
              </a:r>
              <a:br>
                <a:rPr lang="fr-CA" sz="1600" dirty="0" smtClean="0"/>
              </a:br>
              <a:r>
                <a:rPr lang="fr-CA" sz="1600" dirty="0" smtClean="0"/>
                <a:t>aux </a:t>
              </a:r>
              <a:r>
                <a:rPr lang="fr-CA" sz="1600" dirty="0"/>
                <a:t>besoins identifiés des élèves dont les comportements problématiques </a:t>
              </a:r>
              <a:r>
                <a:rPr lang="fr-CA" sz="1600" dirty="0" smtClean="0"/>
                <a:t/>
              </a:r>
              <a:br>
                <a:rPr lang="fr-CA" sz="1600" dirty="0" smtClean="0"/>
              </a:br>
              <a:r>
                <a:rPr lang="fr-CA" sz="1600" dirty="0" smtClean="0"/>
                <a:t>ont </a:t>
              </a:r>
              <a:r>
                <a:rPr lang="fr-CA" sz="1600" dirty="0"/>
                <a:t>été jugés </a:t>
              </a:r>
              <a:r>
                <a:rPr lang="fr-CA" sz="1600" dirty="0" smtClean="0"/>
                <a:t>prioritaires.</a:t>
              </a:r>
              <a:endParaRPr lang="fr-CA" sz="16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41140" y="3087869"/>
              <a:ext cx="4810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smtClean="0"/>
                <a:t>Lien vers le répertoire pour les grilles et les outils  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1263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39850"/>
            <a:ext cx="8229600" cy="41052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701" y="2075266"/>
            <a:ext cx="735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LE LOGICIEL DE DÉPISTAGE </a:t>
            </a:r>
          </a:p>
          <a:p>
            <a:pPr algn="ctr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PREMIERS SIGNES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13531" y="451287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Lien vers le répertoire pour les grilles et les outils  </a:t>
            </a:r>
            <a:endParaRPr lang="fr-CA" dirty="0"/>
          </a:p>
        </p:txBody>
      </p:sp>
      <p:sp>
        <p:nvSpPr>
          <p:cNvPr id="2" name="Rectangle 1"/>
          <p:cNvSpPr/>
          <p:nvPr/>
        </p:nvSpPr>
        <p:spPr>
          <a:xfrm>
            <a:off x="1071142" y="2151516"/>
            <a:ext cx="7073153" cy="2054409"/>
          </a:xfrm>
          <a:prstGeom prst="rect">
            <a:avLst/>
          </a:prstGeom>
          <a:ln w="28575">
            <a:solidFill>
              <a:srgbClr val="2CD4C4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fr-CA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Grille réflexive des interventions universelles</a:t>
            </a:r>
            <a:endParaRPr lang="fr-CA" sz="2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r>
              <a:rPr lang="fr-CA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Grille d’observation des comportements (et fiche personnelle de l’élève)</a:t>
            </a:r>
            <a:endParaRPr lang="fr-CA" sz="2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r>
              <a:rPr lang="fr-CA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Fiche d’analyse des comportements</a:t>
            </a:r>
            <a:endParaRPr lang="fr-CA" sz="2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lvl="0">
              <a:spcAft>
                <a:spcPts val="300"/>
              </a:spcAft>
            </a:pPr>
            <a:r>
              <a:rPr lang="fr-CA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Grille de suivi des interventions </a:t>
            </a:r>
            <a:r>
              <a:rPr lang="fr-CA" sz="2400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réalisées</a:t>
            </a:r>
            <a:endParaRPr lang="fr-CA" sz="2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1142" y="1417111"/>
            <a:ext cx="6561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fr-CA" sz="2800" b="1" dirty="0" smtClean="0">
                <a:latin typeface="Calibri" charset="0"/>
                <a:ea typeface="Calibri" charset="0"/>
                <a:cs typeface="Calibri" charset="0"/>
              </a:rPr>
              <a:t>Grilles d’observation simples et adaptables</a:t>
            </a:r>
            <a:endParaRPr lang="fr-CA" sz="28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485"/>
            <a:ext cx="4640277" cy="3971533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49" y="1945339"/>
            <a:ext cx="4504840" cy="33972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95481" y="2758477"/>
            <a:ext cx="1093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endParaRPr lang="fr-CA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2987" y="1055571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Une démarche préventive en quatre étapes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30391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15214" y="902200"/>
            <a:ext cx="6858000" cy="953634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Merci!</a:t>
            </a: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027730" y="1778361"/>
            <a:ext cx="6345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979" y="5941681"/>
            <a:ext cx="2052040" cy="9163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979" y="2311884"/>
            <a:ext cx="6537169" cy="31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640963" y="1175148"/>
            <a:ext cx="49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892550" y="4305698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" name="Espace réservé du contenu 9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84367" y="1698368"/>
            <a:ext cx="8446703" cy="3963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dirty="0" smtClean="0"/>
              <a:t>Leclerc</a:t>
            </a:r>
            <a:r>
              <a:rPr lang="fr-CA" sz="1600" dirty="0"/>
              <a:t>, D., Potvin, P. &amp; Massé, L. (2016). </a:t>
            </a:r>
            <a:r>
              <a:rPr lang="fr-CA" sz="1600" dirty="0" smtClean="0"/>
              <a:t>« Perception </a:t>
            </a:r>
            <a:r>
              <a:rPr lang="fr-CA" sz="1600" dirty="0"/>
              <a:t>du type d’élève, du cheminement anticipé, de l’attitude des enseignants à la maternelle, première et deuxième année et qualification des élèves </a:t>
            </a:r>
            <a:r>
              <a:rPr lang="fr-CA" sz="1600" dirty="0" smtClean="0"/>
              <a:t>à la </a:t>
            </a:r>
            <a:r>
              <a:rPr lang="fr-CA" sz="1600" dirty="0"/>
              <a:t>fin du secondaire : </a:t>
            </a:r>
            <a:r>
              <a:rPr lang="fr-CA" sz="1600" dirty="0" smtClean="0"/>
              <a:t>diplomation </a:t>
            </a:r>
            <a:r>
              <a:rPr lang="fr-CA" sz="1600" dirty="0"/>
              <a:t>ou décrochage</a:t>
            </a:r>
            <a:r>
              <a:rPr lang="fr-CA" sz="1600" dirty="0" smtClean="0"/>
              <a:t>? », </a:t>
            </a:r>
            <a:r>
              <a:rPr lang="fr-CA" sz="1600" i="1" dirty="0" smtClean="0"/>
              <a:t>Revue de psychoéducation</a:t>
            </a:r>
            <a:r>
              <a:rPr lang="fr-CA" sz="1600" i="1" dirty="0"/>
              <a:t>, 45, </a:t>
            </a:r>
            <a:r>
              <a:rPr lang="fr-CA" sz="1600" dirty="0"/>
              <a:t>(1), 113-130</a:t>
            </a:r>
            <a:r>
              <a:rPr lang="fr-CA" sz="1600" dirty="0" smtClean="0"/>
              <a:t>.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CA" sz="1600" dirty="0"/>
              <a:t>É</a:t>
            </a:r>
            <a:r>
              <a:rPr lang="fr-CA" sz="1600" dirty="0" smtClean="0"/>
              <a:t>tude </a:t>
            </a:r>
            <a:r>
              <a:rPr lang="fr-CA" sz="1600" dirty="0"/>
              <a:t>longitudinale de la maternelle 5 </a:t>
            </a:r>
            <a:r>
              <a:rPr lang="fr-CA" sz="1600" dirty="0" smtClean="0"/>
              <a:t>ans, 1</a:t>
            </a:r>
            <a:r>
              <a:rPr lang="fr-CA" sz="1600" baseline="30000" dirty="0"/>
              <a:t>r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et 2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année jusqu’à </a:t>
            </a:r>
            <a:r>
              <a:rPr lang="fr-CA" sz="1600" dirty="0"/>
              <a:t>la fin du </a:t>
            </a:r>
            <a:r>
              <a:rPr lang="fr-CA" sz="1600" dirty="0" smtClean="0"/>
              <a:t>secondaire - durée </a:t>
            </a:r>
            <a:r>
              <a:rPr lang="fr-CA" sz="1600" dirty="0"/>
              <a:t>de 11 ans (1992 à 2003</a:t>
            </a:r>
            <a:r>
              <a:rPr lang="fr-CA" sz="1600" dirty="0" smtClean="0"/>
              <a:t>) :</a:t>
            </a:r>
            <a:endParaRPr lang="fr-CA" sz="1600" dirty="0"/>
          </a:p>
          <a:p>
            <a:pPr>
              <a:buFont typeface="Courier New" charset="0"/>
              <a:buChar char="o"/>
              <a:defRPr/>
            </a:pPr>
            <a:r>
              <a:rPr lang="fr-CA" sz="1600" dirty="0"/>
              <a:t>131 enseignantes (32 à la maternelle, 51 en première et 48 en deuxième </a:t>
            </a:r>
            <a:r>
              <a:rPr lang="fr-CA" sz="1600" dirty="0" smtClean="0"/>
              <a:t>année);</a:t>
            </a:r>
            <a:endParaRPr lang="fr-CA" sz="1600" dirty="0"/>
          </a:p>
          <a:p>
            <a:pPr>
              <a:buFont typeface="Courier New" charset="0"/>
              <a:buChar char="o"/>
              <a:defRPr/>
            </a:pPr>
            <a:r>
              <a:rPr lang="fr-CA" sz="1600" dirty="0"/>
              <a:t>816 élèves </a:t>
            </a:r>
            <a:r>
              <a:rPr lang="fr-CA" sz="1600" dirty="0" smtClean="0"/>
              <a:t>de l’échantillon </a:t>
            </a:r>
            <a:r>
              <a:rPr lang="fr-CA" sz="1600" dirty="0"/>
              <a:t>longitudinal </a:t>
            </a:r>
            <a:r>
              <a:rPr lang="fr-CA" sz="1600" dirty="0" smtClean="0"/>
              <a:t>(à </a:t>
            </a:r>
            <a:r>
              <a:rPr lang="fr-CA" sz="1600" dirty="0"/>
              <a:t>la fin du </a:t>
            </a:r>
            <a:r>
              <a:rPr lang="fr-CA" sz="1600" dirty="0" smtClean="0"/>
              <a:t>secondaire);</a:t>
            </a:r>
            <a:endParaRPr lang="fr-CA" sz="1600" dirty="0"/>
          </a:p>
          <a:p>
            <a:pPr>
              <a:buFont typeface="Courier New" charset="0"/>
              <a:buChar char="o"/>
              <a:defRPr/>
            </a:pPr>
            <a:r>
              <a:rPr lang="fr-CA" sz="1600" dirty="0"/>
              <a:t>Les mesures </a:t>
            </a:r>
            <a:r>
              <a:rPr lang="fr-CA" sz="1600" dirty="0" smtClean="0"/>
              <a:t>sont : </a:t>
            </a:r>
          </a:p>
          <a:p>
            <a:pPr lvl="1">
              <a:buFont typeface="Arial" charset="0"/>
              <a:buChar char="•"/>
              <a:defRPr/>
            </a:pPr>
            <a:r>
              <a:rPr lang="fr-CA" sz="1400" dirty="0" smtClean="0"/>
              <a:t>la </a:t>
            </a:r>
            <a:r>
              <a:rPr lang="fr-CA" sz="1400" dirty="0"/>
              <a:t>qualification à la fin du </a:t>
            </a:r>
            <a:r>
              <a:rPr lang="fr-CA" sz="1400" dirty="0" smtClean="0"/>
              <a:t>secondaire :  </a:t>
            </a:r>
            <a:r>
              <a:rPr lang="fr-CA" sz="1400" dirty="0"/>
              <a:t>diplômés, en retard ou </a:t>
            </a:r>
            <a:r>
              <a:rPr lang="fr-CA" sz="1400" dirty="0" smtClean="0"/>
              <a:t>décrocheurs</a:t>
            </a:r>
            <a:r>
              <a:rPr lang="fr-CA" sz="1400" dirty="0"/>
              <a:t> </a:t>
            </a:r>
            <a:r>
              <a:rPr lang="fr-CA" sz="1400" dirty="0" smtClean="0"/>
              <a:t>;</a:t>
            </a:r>
          </a:p>
          <a:p>
            <a:pPr lvl="1">
              <a:buFont typeface="Arial" charset="0"/>
              <a:buChar char="•"/>
              <a:defRPr/>
            </a:pPr>
            <a:r>
              <a:rPr lang="fr-CA" sz="1400" dirty="0" smtClean="0"/>
              <a:t>le </a:t>
            </a:r>
            <a:r>
              <a:rPr lang="fr-CA" sz="1400" dirty="0"/>
              <a:t>cheminement </a:t>
            </a:r>
            <a:r>
              <a:rPr lang="fr-CA" sz="1400" dirty="0" smtClean="0"/>
              <a:t>anticipé ;</a:t>
            </a:r>
          </a:p>
          <a:p>
            <a:pPr lvl="1">
              <a:buFont typeface="Arial" charset="0"/>
              <a:buChar char="•"/>
              <a:defRPr/>
            </a:pPr>
            <a:r>
              <a:rPr lang="fr-CA" sz="1400" dirty="0" smtClean="0"/>
              <a:t>le </a:t>
            </a:r>
            <a:r>
              <a:rPr lang="fr-CA" sz="1400" dirty="0"/>
              <a:t>type </a:t>
            </a:r>
            <a:r>
              <a:rPr lang="fr-CA" sz="1400" dirty="0" smtClean="0"/>
              <a:t>d’élève ;</a:t>
            </a:r>
          </a:p>
          <a:p>
            <a:pPr lvl="1">
              <a:buFont typeface="Arial" charset="0"/>
              <a:buChar char="•"/>
              <a:defRPr/>
            </a:pPr>
            <a:r>
              <a:rPr lang="fr-CA" sz="1400" dirty="0" smtClean="0"/>
              <a:t>l’attitude </a:t>
            </a:r>
            <a:r>
              <a:rPr lang="fr-CA" sz="1400" dirty="0"/>
              <a:t>de </a:t>
            </a:r>
            <a:r>
              <a:rPr lang="fr-CA" sz="1400" dirty="0" smtClean="0"/>
              <a:t>l’enseignante </a:t>
            </a:r>
            <a:r>
              <a:rPr lang="fr-CA" sz="1400" dirty="0"/>
              <a:t>envers l’élève</a:t>
            </a:r>
            <a:r>
              <a:rPr lang="fr-CA" sz="1400" dirty="0" smtClean="0"/>
              <a:t>.</a:t>
            </a: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8" y="1020751"/>
            <a:ext cx="821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accent1">
                    <a:lumMod val="75000"/>
                  </a:schemeClr>
                </a:solidFill>
              </a:rPr>
              <a:t>Étude longitudinale à la base du logiciel de dépistage</a:t>
            </a:r>
            <a:endParaRPr lang="fr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None/>
            </a:pPr>
            <a:endParaRPr lang="fr-CA" alt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836712"/>
            <a:ext cx="3365099" cy="2760598"/>
          </a:xfrm>
        </p:spPr>
        <p:txBody>
          <a:bodyPr/>
          <a:lstStyle/>
          <a:p>
            <a:pPr marL="0" indent="0">
              <a:buNone/>
            </a:pPr>
            <a:r>
              <a:rPr lang="fr-CA" sz="2400" i="1" dirty="0" smtClean="0"/>
              <a:t> </a:t>
            </a:r>
            <a:endParaRPr lang="fr-CA" sz="14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fr-CA" sz="1600" dirty="0"/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064" y="1161223"/>
            <a:ext cx="305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fr-FR" sz="2000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ÉCHANTILLON ÉTUDIÉ</a:t>
            </a:r>
          </a:p>
          <a:p>
            <a:pPr algn="ctr">
              <a:defRPr/>
            </a:pPr>
            <a:r>
              <a:rPr lang="fr-CA" altLang="fr-FR" sz="140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CA" altLang="fr-FR" sz="1400" dirty="0">
                <a:latin typeface="Calibri" charset="0"/>
                <a:ea typeface="Calibri" charset="0"/>
                <a:cs typeface="Calibri" charset="0"/>
              </a:rPr>
              <a:t>11 ans de </a:t>
            </a:r>
            <a:r>
              <a:rPr lang="fr-CA" altLang="fr-FR" sz="1400" dirty="0" smtClean="0">
                <a:latin typeface="Calibri" charset="0"/>
                <a:ea typeface="Calibri" charset="0"/>
                <a:cs typeface="Calibri" charset="0"/>
              </a:rPr>
              <a:t>suivi)</a:t>
            </a:r>
            <a:endParaRPr lang="fr-CA" altLang="fr-FR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816 élèves de la maternelle </a:t>
            </a:r>
          </a:p>
          <a:p>
            <a:pPr>
              <a:spcBef>
                <a:spcPts val="600"/>
              </a:spcBef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à la fin secondaire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511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iplômés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62 %</a:t>
            </a:r>
            <a:endParaRPr lang="fr-CA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203 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retard 	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25 %</a:t>
            </a:r>
            <a:endParaRPr lang="fr-CA" altLang="fr-FR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102 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décrocheurs </a:t>
            </a:r>
            <a:r>
              <a:rPr lang="fr-CA" altLang="fr-FR" sz="16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13 %</a:t>
            </a:r>
            <a:r>
              <a:rPr lang="fr-CA" altLang="fr-FR" sz="16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fr-CA" altLang="fr-FR" sz="16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altLang="fr-FR" b="1" dirty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endParaRPr lang="fr-CA" dirty="0">
              <a:solidFill>
                <a:schemeClr val="accent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0913" y="1456534"/>
            <a:ext cx="46448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Cheminement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anticipé (Q1)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Sans difficulté 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Avec 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difficultés</a:t>
            </a:r>
            <a:endParaRPr lang="fr-CA" altLang="fr-FR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0913" y="2593328"/>
            <a:ext cx="462254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Types d’élèves (description d’élève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) (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Q2)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Bon élève (non 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Indifférent (non 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Difficulté d’apprentissage </a:t>
            </a: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Difficulté 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comportement </a:t>
            </a:r>
            <a:r>
              <a:rPr lang="fr-CA" altLang="fr-FR" sz="16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extériorisé (à risque</a:t>
            </a:r>
            <a:r>
              <a:rPr lang="fr-CA" altLang="fr-FR" sz="1600" b="1" dirty="0" smtClean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fr-CA" altLang="fr-FR" sz="1600" b="1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7882" y="4451418"/>
            <a:ext cx="42303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Attitudes 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relation maître-élèves </a:t>
            </a: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(Q3)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18 adjectifs contraires </a:t>
            </a:r>
            <a:br>
              <a:rPr lang="fr-CA" altLang="fr-FR" sz="1600" dirty="0">
                <a:latin typeface="Calibri" charset="0"/>
                <a:ea typeface="Calibri" charset="0"/>
                <a:cs typeface="Calibri" charset="0"/>
              </a:rPr>
            </a:br>
            <a:r>
              <a:rPr lang="fr-CA" altLang="fr-FR" sz="1600" dirty="0">
                <a:latin typeface="Calibri" charset="0"/>
                <a:ea typeface="Calibri" charset="0"/>
                <a:cs typeface="Calibri" charset="0"/>
              </a:rPr>
              <a:t>(échelle sémantique différentielle</a:t>
            </a:r>
            <a:r>
              <a:rPr lang="fr-CA" altLang="fr-FR" sz="16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fr-CA" altLang="fr-FR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851" y="1161223"/>
            <a:ext cx="130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fr-FR" b="1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MESURE</a:t>
            </a:r>
            <a:endParaRPr lang="fr-CA" altLang="fr-FR" b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70271" y="1345889"/>
            <a:ext cx="30146" cy="391944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6102" t="53836" r="14438" b="24455"/>
          <a:stretch/>
        </p:blipFill>
        <p:spPr bwMode="auto">
          <a:xfrm>
            <a:off x="107504" y="4293096"/>
            <a:ext cx="903649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Espace réservé du contenu 11"/>
          <p:cNvPicPr>
            <a:picLocks/>
          </p:cNvPicPr>
          <p:nvPr/>
        </p:nvPicPr>
        <p:blipFill rotWithShape="1">
          <a:blip r:embed="rId4"/>
          <a:srcRect l="11061" t="31250" r="21131" b="40705"/>
          <a:stretch/>
        </p:blipFill>
        <p:spPr bwMode="auto">
          <a:xfrm>
            <a:off x="107504" y="904352"/>
            <a:ext cx="8928992" cy="3316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4149080"/>
            <a:ext cx="892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07504" y="1748247"/>
            <a:ext cx="8928992" cy="20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Line 1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136339" y="2268079"/>
            <a:ext cx="2502461" cy="7687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494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37970" y="5752768"/>
            <a:ext cx="42721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Pseudo R2 corrigé = </a:t>
            </a:r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0,28,4</a:t>
            </a:r>
            <a:endParaRPr lang="fr-CA" altLang="fr-FR" sz="1400" b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81,4 %</a:t>
            </a:r>
            <a:r>
              <a:rPr lang="fr-CA" alt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classés </a:t>
            </a:r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correctement l’ensemble échantillon </a:t>
            </a:r>
            <a:endParaRPr lang="fr-CA" altLang="fr-FR" sz="1400" b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/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85,5</a:t>
            </a:r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 % diplômés</a:t>
            </a:r>
          </a:p>
          <a:p>
            <a:pPr eaLnBrk="1" hangingPunct="1"/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60,8 </a:t>
            </a:r>
            <a:r>
              <a:rPr lang="fr-CA" altLang="fr-FR" sz="1400" b="1" dirty="0">
                <a:latin typeface="Calibri" charset="0"/>
                <a:ea typeface="Calibri" charset="0"/>
                <a:cs typeface="Calibri" charset="0"/>
              </a:rPr>
              <a:t>% </a:t>
            </a:r>
            <a:r>
              <a:rPr lang="fr-CA" altLang="fr-FR" sz="1400" b="1" dirty="0" smtClean="0">
                <a:latin typeface="Calibri" charset="0"/>
                <a:ea typeface="Calibri" charset="0"/>
                <a:cs typeface="Calibri" charset="0"/>
              </a:rPr>
              <a:t>non diplômés</a:t>
            </a:r>
            <a:endParaRPr lang="fr-CA" altLang="fr-FR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76300" y="1227805"/>
            <a:ext cx="7845828" cy="400110"/>
            <a:chOff x="876300" y="1092069"/>
            <a:chExt cx="7845828" cy="400110"/>
          </a:xfrm>
        </p:grpSpPr>
        <p:sp>
          <p:nvSpPr>
            <p:cNvPr id="20483" name="Line 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39" y="1314445"/>
              <a:ext cx="23786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6300" y="1092069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MATERNELLE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1052" y="1092069"/>
              <a:ext cx="308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11 ANS PLUS TARD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2073485"/>
            <a:ext cx="223157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TYPES D’ÉLÈVES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18975" y="4290065"/>
            <a:ext cx="4757857" cy="977325"/>
            <a:chOff x="818975" y="4684515"/>
            <a:chExt cx="4757857" cy="977325"/>
          </a:xfrm>
        </p:grpSpPr>
        <p:sp>
          <p:nvSpPr>
            <p:cNvPr id="20485" name="Line 1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136339" y="4684515"/>
              <a:ext cx="2440493" cy="653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4" name="Text Box 3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86200" y="4708854"/>
              <a:ext cx="541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A" altLang="fr-FR" sz="2400" b="1" dirty="0"/>
                <a:t>***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8975" y="5015509"/>
              <a:ext cx="2231571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ATTITUDES DES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ENSEIGNANTES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38800" y="2977958"/>
            <a:ext cx="314345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DIPLÔMÉS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EN RETARD /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DÉCROCHEURS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816429" y="3290043"/>
            <a:ext cx="4760403" cy="704165"/>
            <a:chOff x="816429" y="3639678"/>
            <a:chExt cx="4760403" cy="704165"/>
          </a:xfrm>
        </p:grpSpPr>
        <p:sp>
          <p:nvSpPr>
            <p:cNvPr id="20486" name="Line 1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109968" y="3999243"/>
              <a:ext cx="2466864" cy="214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735" name="Rectangle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6200" y="3639678"/>
              <a:ext cx="541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CA" altLang="fr-FR" sz="2400" b="1" dirty="0"/>
                <a:t>***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6429" y="3697512"/>
              <a:ext cx="2231571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CHEMINEMENT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ANTICIPÉ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nception personnalisé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nception personnalisé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1555</Words>
  <Application>Microsoft Office PowerPoint</Application>
  <PresentationFormat>Affichage à l'écran (4:3)</PresentationFormat>
  <Paragraphs>350</Paragraphs>
  <Slides>52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52</vt:i4>
      </vt:variant>
    </vt:vector>
  </HeadingPairs>
  <TitlesOfParts>
    <vt:vector size="59" baseType="lpstr">
      <vt:lpstr>1_Conception personnalisée</vt:lpstr>
      <vt:lpstr>3_Conception personnalisée</vt:lpstr>
      <vt:lpstr>2_Conception personnalisée</vt:lpstr>
      <vt:lpstr>Conception personnalisée</vt:lpstr>
      <vt:lpstr>4_Conception personnalisée</vt:lpstr>
      <vt:lpstr>5_Conception personnalisée</vt:lpstr>
      <vt:lpstr>6_Conception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d’une approche harmonisée de travail  en développement des individus et des communautés  en contexte de défavorisation</dc:title>
  <dc:creator>La boite a projet</dc:creator>
  <cp:lastModifiedBy>PIERRE.POTVIN@UQTR.CA</cp:lastModifiedBy>
  <cp:revision>241</cp:revision>
  <cp:lastPrinted>2017-03-22T19:00:07Z</cp:lastPrinted>
  <dcterms:created xsi:type="dcterms:W3CDTF">2015-08-20T10:10:43Z</dcterms:created>
  <dcterms:modified xsi:type="dcterms:W3CDTF">2017-03-22T19:13:25Z</dcterms:modified>
</cp:coreProperties>
</file>