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ags/tag59.xml" ContentType="application/vnd.openxmlformats-officedocument.presentationml.tags+xml"/>
  <Override PartName="/ppt/notesSlides/notesSlide20.xml" ContentType="application/vnd.openxmlformats-officedocument.presentationml.notesSlide+xml"/>
  <Override PartName="/ppt/tags/tag60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notesSlides/notesSlide22.xml" ContentType="application/vnd.openxmlformats-officedocument.presentationml.notesSlide+xml"/>
  <Override PartName="/ppt/tags/tag62.xml" ContentType="application/vnd.openxmlformats-officedocument.presentationml.tags+xml"/>
  <Override PartName="/ppt/notesSlides/notesSlide23.xml" ContentType="application/vnd.openxmlformats-officedocument.presentationml.notesSlide+xml"/>
  <Override PartName="/ppt/tags/tag63.xml" ContentType="application/vnd.openxmlformats-officedocument.presentationml.tags+xml"/>
  <Override PartName="/ppt/notesSlides/notesSlide24.xml" ContentType="application/vnd.openxmlformats-officedocument.presentationml.notesSlide+xml"/>
  <Override PartName="/ppt/tags/tag64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15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260" r:id="rId2"/>
    <p:sldMasterId id="2147484248" r:id="rId3"/>
  </p:sldMasterIdLst>
  <p:notesMasterIdLst>
    <p:notesMasterId r:id="rId47"/>
  </p:notesMasterIdLst>
  <p:handoutMasterIdLst>
    <p:handoutMasterId r:id="rId48"/>
  </p:handoutMasterIdLst>
  <p:sldIdLst>
    <p:sldId id="481" r:id="rId4"/>
    <p:sldId id="456" r:id="rId5"/>
    <p:sldId id="457" r:id="rId6"/>
    <p:sldId id="459" r:id="rId7"/>
    <p:sldId id="484" r:id="rId8"/>
    <p:sldId id="486" r:id="rId9"/>
    <p:sldId id="487" r:id="rId10"/>
    <p:sldId id="489" r:id="rId11"/>
    <p:sldId id="463" r:id="rId12"/>
    <p:sldId id="464" r:id="rId13"/>
    <p:sldId id="366" r:id="rId14"/>
    <p:sldId id="517" r:id="rId15"/>
    <p:sldId id="521" r:id="rId16"/>
    <p:sldId id="522" r:id="rId17"/>
    <p:sldId id="523" r:id="rId18"/>
    <p:sldId id="469" r:id="rId19"/>
    <p:sldId id="512" r:id="rId20"/>
    <p:sldId id="408" r:id="rId21"/>
    <p:sldId id="492" r:id="rId22"/>
    <p:sldId id="411" r:id="rId23"/>
    <p:sldId id="493" r:id="rId24"/>
    <p:sldId id="524" r:id="rId25"/>
    <p:sldId id="494" r:id="rId26"/>
    <p:sldId id="418" r:id="rId27"/>
    <p:sldId id="333" r:id="rId28"/>
    <p:sldId id="497" r:id="rId29"/>
    <p:sldId id="467" r:id="rId30"/>
    <p:sldId id="501" r:id="rId31"/>
    <p:sldId id="502" r:id="rId32"/>
    <p:sldId id="503" r:id="rId33"/>
    <p:sldId id="504" r:id="rId34"/>
    <p:sldId id="505" r:id="rId35"/>
    <p:sldId id="471" r:id="rId36"/>
    <p:sldId id="499" r:id="rId37"/>
    <p:sldId id="506" r:id="rId38"/>
    <p:sldId id="507" r:id="rId39"/>
    <p:sldId id="511" r:id="rId40"/>
    <p:sldId id="508" r:id="rId41"/>
    <p:sldId id="510" r:id="rId42"/>
    <p:sldId id="498" r:id="rId43"/>
    <p:sldId id="500" r:id="rId44"/>
    <p:sldId id="525" r:id="rId45"/>
    <p:sldId id="526" r:id="rId46"/>
  </p:sldIdLst>
  <p:sldSz cx="9144000" cy="6858000" type="screen4x3"/>
  <p:notesSz cx="7053263" cy="9309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 Rioux" initials="H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1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2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2" tIns="46747" rIns="93492" bIns="46747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wrap="square" lIns="93492" tIns="46747" rIns="93492" bIns="467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5A1DA9D-EDC5-4FA1-9AF0-09E9953DA156}" type="datetimeFigureOut">
              <a:rPr lang="fr-CA" altLang="fr-FR"/>
              <a:pPr>
                <a:defRPr/>
              </a:pPr>
              <a:t>2015-56-27</a:t>
            </a:fld>
            <a:endParaRPr lang="fr-CA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2" tIns="46747" rIns="93492" bIns="46747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wrap="square" lIns="93492" tIns="46747" rIns="93492" bIns="467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CADBF9-31BE-464D-8E53-4DBE356D72F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74069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2" tIns="46747" rIns="93492" bIns="467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wrap="square" lIns="93492" tIns="46747" rIns="93492" bIns="467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E54C5C7-4BF4-4917-BA43-8A14E3F7923B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2" tIns="46747" rIns="93492" bIns="46747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wrap="square" lIns="93492" tIns="46747" rIns="93492" bIns="4674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  <a:endParaRPr lang="fr-CA" alt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2" tIns="46747" rIns="93492" bIns="467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wrap="square" lIns="93492" tIns="46747" rIns="93492" bIns="467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B812738-32DB-48A0-AD0D-2E1EC008F74D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45914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38594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1CA05CB-C4D2-4451-B675-02EB2B01B2D3}" type="slidenum">
              <a:rPr lang="fr-CA" altLang="fr-FR"/>
              <a:pPr eaLnBrk="1" hangingPunct="1">
                <a:spcBef>
                  <a:spcPct val="0"/>
                </a:spcBef>
              </a:pPr>
              <a:t>12</a:t>
            </a:fld>
            <a:endParaRPr lang="fr-CA" altLang="fr-F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7938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sz="1400" smtClean="0"/>
          </a:p>
          <a:p>
            <a:endParaRPr lang="fr-CA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1802142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12738-32DB-48A0-AD0D-2E1EC008F74D}" type="slidenum">
              <a:rPr lang="fr-CA" altLang="fr-FR" smtClean="0"/>
              <a:pPr/>
              <a:t>15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298411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87" tIns="46745" rIns="93487" bIns="4674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5F0E5A-C22F-444C-8B30-DC52477BEDD1}" type="slidenum">
              <a:rPr lang="en-US" altLang="fr-FR" sz="18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fr-CA" altLang="fr-FR" sz="900" smtClean="0">
                <a:latin typeface="Arial" panose="020B0604020202020204" pitchFamily="34" charset="0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838592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87" tIns="46745" rIns="93487" bIns="4674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CA8953-01F4-45F4-8619-CAFD9DAB523F}" type="slidenum">
              <a:rPr lang="en-US" altLang="fr-FR" sz="18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fr-CA" altLang="fr-FR" sz="900" smtClean="0">
                <a:latin typeface="Arial" panose="020B0604020202020204" pitchFamily="34" charset="0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673547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87" tIns="46745" rIns="93487" bIns="4674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335C6B-1620-45FA-B2E4-662928ADF62F}" type="slidenum">
              <a:rPr lang="en-US" altLang="fr-FR" sz="18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fr-CA" altLang="fr-FR" sz="900" smtClean="0">
                <a:latin typeface="Arial" panose="020B0604020202020204" pitchFamily="34" charset="0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448848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87" tIns="46745" rIns="93487" bIns="4674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CA8953-01F4-45F4-8619-CAFD9DAB523F}" type="slidenum">
              <a:rPr lang="en-US" altLang="fr-FR" sz="18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fr-CA" altLang="fr-FR" sz="900" smtClean="0">
                <a:latin typeface="Arial" panose="020B0604020202020204" pitchFamily="34" charset="0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3854247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87" tIns="46745" rIns="93487" bIns="4674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69587-F5AF-4B14-A1A6-D3199A13A9D8}" type="slidenum">
              <a:rPr lang="en-US" altLang="fr-FR" sz="18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fr-CA" altLang="fr-FR" sz="900" smtClean="0">
                <a:latin typeface="Arial" panose="020B0604020202020204" pitchFamily="34" charset="0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2114941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87" tIns="46745" rIns="93487" bIns="4674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13367B-83CE-48EE-A324-B400E05FFE89}" type="slidenum">
              <a:rPr lang="en-US" altLang="fr-FR" sz="18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fr-CA" altLang="fr-FR" sz="900" smtClean="0">
                <a:latin typeface="Arial" panose="020B0604020202020204" pitchFamily="34" charset="0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431582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EA7F910-7D68-4B2F-894F-80432A9004E8}" type="slidenum">
              <a:rPr lang="fr-CA" altLang="fr-FR"/>
              <a:pPr eaLnBrk="1" hangingPunct="1">
                <a:spcBef>
                  <a:spcPct val="0"/>
                </a:spcBef>
              </a:pPr>
              <a:t>25</a:t>
            </a:fld>
            <a:endParaRPr lang="fr-CA" altLang="fr-F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1677651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87" tIns="46745" rIns="93487" bIns="4674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CB23E8-6C63-4EB4-8373-AE4D1B7C7E2D}" type="slidenum">
              <a:rPr lang="en-US" altLang="fr-FR" sz="18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fr-FR" sz="1800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fr-CA" altLang="fr-FR" sz="900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82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32B93FE-4A7C-4F44-9575-1393065D041F}" type="slidenum">
              <a:rPr lang="fr-CA" altLang="fr-FR"/>
              <a:pPr eaLnBrk="1" hangingPunct="1">
                <a:spcBef>
                  <a:spcPct val="0"/>
                </a:spcBef>
              </a:pPr>
              <a:t>2</a:t>
            </a:fld>
            <a:endParaRPr lang="fr-CA" alt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552254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A2C01A-9F7A-4FA6-B7DF-E3F28FFC19F8}" type="slidenum">
              <a:rPr lang="fr-CA" altLang="fr-FR"/>
              <a:pPr eaLnBrk="1" hangingPunct="1">
                <a:spcBef>
                  <a:spcPct val="0"/>
                </a:spcBef>
              </a:pPr>
              <a:t>34</a:t>
            </a:fld>
            <a:endParaRPr lang="fr-CA" altLang="fr-F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3005173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85FA8D9-B7A6-402A-B8BE-F6710161C0C1}" type="slidenum">
              <a:rPr lang="fr-CA" altLang="fr-FR"/>
              <a:pPr eaLnBrk="1" hangingPunct="1">
                <a:spcBef>
                  <a:spcPct val="0"/>
                </a:spcBef>
              </a:pPr>
              <a:t>35</a:t>
            </a:fld>
            <a:endParaRPr lang="fr-CA" alt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1240309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4CEA3C8-045E-4846-9854-E5BEB3B3EBA4}" type="slidenum">
              <a:rPr lang="fr-CA" altLang="fr-FR"/>
              <a:pPr eaLnBrk="1" hangingPunct="1">
                <a:spcBef>
                  <a:spcPct val="0"/>
                </a:spcBef>
              </a:pPr>
              <a:t>36</a:t>
            </a:fld>
            <a:endParaRPr lang="fr-CA" altLang="fr-F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1154257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4964CDF-A642-482F-99B0-466FAC50F531}" type="slidenum">
              <a:rPr lang="fr-CA" altLang="fr-FR"/>
              <a:pPr eaLnBrk="1" hangingPunct="1">
                <a:spcBef>
                  <a:spcPct val="0"/>
                </a:spcBef>
              </a:pPr>
              <a:t>37</a:t>
            </a:fld>
            <a:endParaRPr lang="fr-CA" altLang="fr-F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793898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3A24409-5F77-43E9-BEF7-3786D5F0E2B0}" type="slidenum">
              <a:rPr lang="fr-CA" altLang="fr-FR"/>
              <a:pPr eaLnBrk="1" hangingPunct="1">
                <a:spcBef>
                  <a:spcPct val="0"/>
                </a:spcBef>
              </a:pPr>
              <a:t>38</a:t>
            </a:fld>
            <a:endParaRPr lang="fr-CA" altLang="fr-F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140969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7E8C8E3-ECEF-4709-BF27-8DFD1B5E2B19}" type="slidenum">
              <a:rPr lang="fr-CA" altLang="fr-FR"/>
              <a:pPr eaLnBrk="1" hangingPunct="1">
                <a:spcBef>
                  <a:spcPct val="0"/>
                </a:spcBef>
              </a:pPr>
              <a:t>39</a:t>
            </a:fld>
            <a:endParaRPr lang="fr-CA" altLang="fr-F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3067719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F62D3C-75D3-41F0-8B45-996709A6E6C4}" type="slidenum">
              <a:rPr lang="fr-CA" altLang="fr-FR"/>
              <a:pPr eaLnBrk="1" hangingPunct="1">
                <a:spcBef>
                  <a:spcPct val="0"/>
                </a:spcBef>
              </a:pPr>
              <a:t>41</a:t>
            </a:fld>
            <a:endParaRPr lang="fr-CA" altLang="fr-F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262391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88DA9AE-8B2F-4066-9BD8-5ABE934DC54D}" type="slidenum">
              <a:rPr lang="fr-CA" altLang="fr-FR"/>
              <a:pPr eaLnBrk="1" hangingPunct="1">
                <a:spcBef>
                  <a:spcPct val="0"/>
                </a:spcBef>
              </a:pPr>
              <a:t>4</a:t>
            </a:fld>
            <a:endParaRPr lang="fr-CA" alt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254706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8ACB95B-E271-449C-88FD-BA4908098E00}" type="slidenum">
              <a:rPr lang="fr-CA" altLang="fr-FR"/>
              <a:pPr eaLnBrk="1" hangingPunct="1">
                <a:spcBef>
                  <a:spcPct val="0"/>
                </a:spcBef>
              </a:pPr>
              <a:t>5</a:t>
            </a:fld>
            <a:endParaRPr lang="fr-CA" altLang="fr-F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90794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0D26692-A2B0-4F71-A417-4AAFB2568562}" type="slidenum">
              <a:rPr lang="fr-CA" altLang="fr-FR"/>
              <a:pPr eaLnBrk="1" hangingPunct="1">
                <a:spcBef>
                  <a:spcPct val="0"/>
                </a:spcBef>
              </a:pPr>
              <a:t>6</a:t>
            </a:fld>
            <a:endParaRPr lang="fr-CA" alt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259358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D6C5016-341B-4A64-A760-6644C427C8D3}" type="slidenum">
              <a:rPr lang="fr-CA" altLang="fr-FR"/>
              <a:pPr eaLnBrk="1" hangingPunct="1">
                <a:spcBef>
                  <a:spcPct val="0"/>
                </a:spcBef>
              </a:pPr>
              <a:t>7</a:t>
            </a:fld>
            <a:endParaRPr lang="fr-CA" altLang="fr-F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334288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94F9ACC-D59A-4E96-A31A-9B932C3AA00A}" type="slidenum">
              <a:rPr lang="fr-CA" altLang="fr-FR"/>
              <a:pPr eaLnBrk="1" hangingPunct="1">
                <a:spcBef>
                  <a:spcPct val="0"/>
                </a:spcBef>
              </a:pPr>
              <a:t>8</a:t>
            </a:fld>
            <a:endParaRPr lang="fr-CA" alt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3640347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21001CC-08C9-48A1-B580-13111BA749EF}" type="slidenum">
              <a:rPr lang="fr-CA" altLang="fr-FR"/>
              <a:pPr eaLnBrk="1" hangingPunct="1">
                <a:spcBef>
                  <a:spcPct val="0"/>
                </a:spcBef>
              </a:pPr>
              <a:t>9</a:t>
            </a:fld>
            <a:endParaRPr lang="fr-CA" altLang="fr-F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738" y="4344988"/>
            <a:ext cx="6505575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411735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25C03C7-06B0-4FFB-8C4B-5D0A1BA26787}" type="slidenum">
              <a:rPr lang="fr-CA" altLang="fr-FR"/>
              <a:pPr eaLnBrk="1" hangingPunct="1">
                <a:spcBef>
                  <a:spcPct val="0"/>
                </a:spcBef>
              </a:pPr>
              <a:t>11</a:t>
            </a:fld>
            <a:endParaRPr lang="fr-CA" altLang="fr-F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9933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2E8A6"/>
                </a:solidFill>
              </a:defRPr>
            </a:lvl1pPr>
          </a:lstStyle>
          <a:p>
            <a:pPr>
              <a:defRPr/>
            </a:pPr>
            <a:fld id="{6112613D-024B-496A-A961-12E32AFBF217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2E8A6"/>
                </a:solidFill>
              </a:defRPr>
            </a:lvl1pPr>
          </a:lstStyle>
          <a:p>
            <a:fld id="{295D086D-D68F-4563-BAF9-DAAD01D87F9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0581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886B-8A54-4853-8677-FA58E835BCB5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0E720-544E-4213-BB54-BCFCADEEE8B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983213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AD84-E198-45DC-87BB-E71ABD0DE164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070FA-B459-4B6F-8A6F-C384C94F582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81174333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2E8A6"/>
                </a:solidFill>
              </a:defRPr>
            </a:lvl1pPr>
          </a:lstStyle>
          <a:p>
            <a:pPr>
              <a:defRPr/>
            </a:pPr>
            <a:fld id="{6112613D-024B-496A-A961-12E32AFBF217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2E8A6"/>
                </a:solidFill>
              </a:defRPr>
            </a:lvl1pPr>
          </a:lstStyle>
          <a:p>
            <a:fld id="{295D086D-D68F-4563-BAF9-DAAD01D87F9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45902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6F0F-2477-4EE6-BEE4-73A7AEEDBB12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DB0704-08D5-4CE3-B498-A38C056A10DF}" type="slidenum">
              <a:rPr lang="fr-CA" altLang="fr-FR"/>
              <a:pPr/>
              <a:t>‹N°›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28822568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2E8A6"/>
                </a:solidFill>
              </a:defRPr>
            </a:lvl1pPr>
          </a:lstStyle>
          <a:p>
            <a:pPr>
              <a:defRPr/>
            </a:pPr>
            <a:fld id="{DBF3FD45-C268-40D7-8B8D-6D0CC4373C4D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2E8A6"/>
                </a:solidFill>
              </a:defRPr>
            </a:lvl1pPr>
          </a:lstStyle>
          <a:p>
            <a:fld id="{29B3DAFB-0729-4F24-ADFE-A9861451586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334692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86D1D-3F6D-4E96-AB9B-38F7E820DC9E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B387B7-78C3-401D-9C01-7CDE2AE6A8D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25834816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110C2-DFB4-4127-8F09-2A1FB6AE5FD3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EAC839-240D-4F7E-9314-7DAA31A20DE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8686909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C6AC8-63E9-44C3-8973-2AFF34356434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D3BAF0-2A31-4BA0-AAAB-0915E663DC5F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33385924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392D-F009-459A-8AC8-4ABB97DF49C5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1BB39C-F974-4E27-BE1C-3B1266E0E6FD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542827760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00696-47AB-4411-BB29-1664B8509E9F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262E68-A6A5-4F65-B26F-39FFC5D1FB23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38839312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6F0F-2477-4EE6-BEE4-73A7AEEDBB12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B0704-08D5-4CE3-B498-A38C056A10DF}" type="slidenum">
              <a:rPr lang="fr-CA" altLang="fr-FR"/>
              <a:pPr/>
              <a:t>‹N°›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478282567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CA"/>
          </a:p>
        </p:txBody>
      </p:sp>
      <p:sp>
        <p:nvSpPr>
          <p:cNvPr id="6" name="Triangle rect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60147-2532-424E-8F82-500D07C25543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2D36B2-92BC-44A9-ACF8-66E4021AA325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37031815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6886B-8A54-4853-8677-FA58E835BCB5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60E720-544E-4213-BB54-BCFCADEEE8B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329105581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9AD84-E198-45DC-87BB-E71ABD0DE164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1070FA-B459-4B6F-8A6F-C384C94F582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830181003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2E8A6"/>
                </a:solidFill>
              </a:defRPr>
            </a:lvl1pPr>
          </a:lstStyle>
          <a:p>
            <a:pPr>
              <a:defRPr/>
            </a:pPr>
            <a:fld id="{6112613D-024B-496A-A961-12E32AFBF217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2E8A6"/>
                </a:solidFill>
              </a:defRPr>
            </a:lvl1pPr>
          </a:lstStyle>
          <a:p>
            <a:fld id="{295D086D-D68F-4563-BAF9-DAAD01D87F9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2831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6F0F-2477-4EE6-BEE4-73A7AEEDBB12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B0704-08D5-4CE3-B498-A38C056A10DF}" type="slidenum">
              <a:rPr lang="fr-CA" altLang="fr-FR"/>
              <a:pPr/>
              <a:t>‹N°›</a:t>
            </a:fld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587021019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2E8A6"/>
                </a:solidFill>
              </a:defRPr>
            </a:lvl1pPr>
          </a:lstStyle>
          <a:p>
            <a:pPr>
              <a:defRPr/>
            </a:pPr>
            <a:fld id="{DBF3FD45-C268-40D7-8B8D-6D0CC4373C4D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2E8A6"/>
                </a:solidFill>
              </a:defRPr>
            </a:lvl1pPr>
          </a:lstStyle>
          <a:p>
            <a:fld id="{29B3DAFB-0729-4F24-ADFE-A9861451586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585433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86D1D-3F6D-4E96-AB9B-38F7E820DC9E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387B7-78C3-401D-9C01-7CDE2AE6A8D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1207877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110C2-DFB4-4127-8F09-2A1FB6AE5FD3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AC839-240D-4F7E-9314-7DAA31A20DE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72793648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C6AC8-63E9-44C3-8973-2AFF34356434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3BAF0-2A31-4BA0-AAAB-0915E663DC5F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008445726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392D-F009-459A-8AC8-4ABB97DF49C5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BB39C-F974-4E27-BE1C-3B1266E0E6FD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6948294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2E8A6"/>
                </a:solidFill>
              </a:defRPr>
            </a:lvl1pPr>
          </a:lstStyle>
          <a:p>
            <a:pPr>
              <a:defRPr/>
            </a:pPr>
            <a:fld id="{DBF3FD45-C268-40D7-8B8D-6D0CC4373C4D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2E8A6"/>
                </a:solidFill>
              </a:defRPr>
            </a:lvl1pPr>
          </a:lstStyle>
          <a:p>
            <a:fld id="{29B3DAFB-0729-4F24-ADFE-A9861451586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487808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0696-47AB-4411-BB29-1664B8509E9F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62E68-A6A5-4F65-B26F-39FFC5D1FB23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05604683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CA"/>
          </a:p>
        </p:txBody>
      </p:sp>
      <p:sp>
        <p:nvSpPr>
          <p:cNvPr id="6" name="Triangle rect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60147-2532-424E-8F82-500D07C25543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42D36B2-92BC-44A9-ACF8-66E4021AA325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072473262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886B-8A54-4853-8677-FA58E835BCB5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0E720-544E-4213-BB54-BCFCADEEE8B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11359609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AD84-E198-45DC-87BB-E71ABD0DE164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070FA-B459-4B6F-8A6F-C384C94F582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01890028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86D1D-3F6D-4E96-AB9B-38F7E820DC9E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387B7-78C3-401D-9C01-7CDE2AE6A8D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0398345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110C2-DFB4-4127-8F09-2A1FB6AE5FD3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AC839-240D-4F7E-9314-7DAA31A20DE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97118608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C6AC8-63E9-44C3-8973-2AFF34356434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3BAF0-2A31-4BA0-AAAB-0915E663DC5F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6593738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392D-F009-459A-8AC8-4ABB97DF49C5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BB39C-F974-4E27-BE1C-3B1266E0E6FD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6188969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0696-47AB-4411-BB29-1664B8509E9F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62E68-A6A5-4F65-B26F-39FFC5D1FB23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67617754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CA"/>
          </a:p>
        </p:txBody>
      </p:sp>
      <p:sp>
        <p:nvSpPr>
          <p:cNvPr id="6" name="Triangle rect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60147-2532-424E-8F82-500D07C25543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42D36B2-92BC-44A9-ACF8-66E4021AA325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7187434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  <a:endParaRPr lang="en-US" altLang="fr-FR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54E16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53AD7891-0295-443E-8BE1-3E4A172574D2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54E16"/>
                </a:solidFill>
                <a:latin typeface="Constantia" panose="02030602050306030303" pitchFamily="18" charset="0"/>
              </a:defRPr>
            </a:lvl1pPr>
          </a:lstStyle>
          <a:p>
            <a:fld id="{F0AB370C-FBB9-4CF2-BE18-AB36068646D7}" type="slidenum">
              <a:rPr lang="fr-CA" altLang="fr-FR"/>
              <a:pPr/>
              <a:t>‹N°›</a:t>
            </a:fld>
            <a:endParaRPr lang="fr-CA" alt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7153" r="3301" b="9947"/>
          <a:stretch/>
        </p:blipFill>
        <p:spPr bwMode="auto">
          <a:xfrm>
            <a:off x="2987824" y="5805264"/>
            <a:ext cx="2592288" cy="952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 descr="S:\Tous\Logos CTREQ\Logo CTREQ + signature INNOVER\CTREQ bleu contour\jpeg\CTREQ_bleu_contour_site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83"/>
          <a:stretch/>
        </p:blipFill>
        <p:spPr bwMode="auto">
          <a:xfrm>
            <a:off x="5652120" y="5949280"/>
            <a:ext cx="3387462" cy="739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37" r:id="rId2"/>
    <p:sldLayoutId id="2147484246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7" r:id="rId9"/>
    <p:sldLayoutId id="2147484243" r:id="rId10"/>
    <p:sldLayoutId id="214748424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4E336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4E336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C8228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  <a:endParaRPr lang="en-US" altLang="fr-FR" dirty="0" smtClean="0"/>
          </a:p>
        </p:txBody>
      </p:sp>
      <p:grpSp>
        <p:nvGrpSpPr>
          <p:cNvPr id="2" name="Groupe 1"/>
          <p:cNvGrpSpPr/>
          <p:nvPr userDrawn="1"/>
        </p:nvGrpSpPr>
        <p:grpSpPr>
          <a:xfrm rot="16200000">
            <a:off x="-2597462" y="2597460"/>
            <a:ext cx="6886605" cy="1691679"/>
            <a:chOff x="-19050" y="-7938"/>
            <a:chExt cx="9180513" cy="1041401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-9525" y="-7938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4381500" y="-7938"/>
              <a:ext cx="4762500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grpSp>
          <p:nvGrpSpPr>
            <p:cNvPr id="1033" name="Groupe 1"/>
            <p:cNvGrpSpPr>
              <a:grpSpLocks/>
            </p:cNvGrpSpPr>
            <p:nvPr/>
          </p:nvGrpSpPr>
          <p:grpSpPr bwMode="auto">
            <a:xfrm>
              <a:off x="-19050" y="203200"/>
              <a:ext cx="9180513" cy="647700"/>
              <a:chOff x="-19045" y="216550"/>
              <a:chExt cx="9180548" cy="649224"/>
            </a:xfrm>
          </p:grpSpPr>
          <p:sp>
            <p:nvSpPr>
              <p:cNvPr id="12" name="Forme libre 11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3" name="Forme libre 12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15" name="Image 14" descr="S:\Tous\Logos CTREQ\Logo CTREQ + signature INNOVER\CTREQ bleu contour\jpeg\CTREQ_bleu_contour_site.jp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83"/>
          <a:stretch/>
        </p:blipFill>
        <p:spPr bwMode="auto">
          <a:xfrm>
            <a:off x="6037168" y="6093296"/>
            <a:ext cx="2943582" cy="642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3" descr="C:\Users\potvin\Desktop\sans-titre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317"/>
            <a:ext cx="4757526" cy="116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5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4E336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4E336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C8228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  <a:endParaRPr lang="en-US" altLang="fr-FR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54E16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53AD7891-0295-443E-8BE1-3E4A172574D2}" type="datetimeFigureOut">
              <a:rPr lang="fr-FR" altLang="fr-FR"/>
              <a:pPr>
                <a:defRPr/>
              </a:pPr>
              <a:t>27/03/2015</a:t>
            </a:fld>
            <a:endParaRPr lang="fr-CA" alt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54E16"/>
                </a:solidFill>
                <a:latin typeface="Constantia" panose="02030602050306030303" pitchFamily="18" charset="0"/>
              </a:defRPr>
            </a:lvl1pPr>
          </a:lstStyle>
          <a:p>
            <a:fld id="{F0AB370C-FBB9-4CF2-BE18-AB36068646D7}" type="slidenum">
              <a:rPr lang="fr-CA" altLang="fr-FR"/>
              <a:pPr/>
              <a:t>‹N°›</a:t>
            </a:fld>
            <a:endParaRPr lang="fr-CA" alt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85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4E336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4E336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C8228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11.wmf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23.xml"/><Relationship Id="rId12" Type="http://schemas.openxmlformats.org/officeDocument/2006/relationships/oleObject" Target="../embeddings/oleObject2.bin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.xml"/><Relationship Id="rId11" Type="http://schemas.openxmlformats.org/officeDocument/2006/relationships/image" Target="../media/image10.wmf"/><Relationship Id="rId5" Type="http://schemas.openxmlformats.org/officeDocument/2006/relationships/tags" Target="../tags/tag22.xml"/><Relationship Id="rId10" Type="http://schemas.openxmlformats.org/officeDocument/2006/relationships/oleObject" Target="../embeddings/oleObject1.bin"/><Relationship Id="rId4" Type="http://schemas.openxmlformats.org/officeDocument/2006/relationships/tags" Target="../tags/tag21.xml"/><Relationship Id="rId9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hyperlink" Target="http://www.ctreq.qc.ca/realisation/premiers-signes-guide/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0.xml"/><Relationship Id="rId7" Type="http://schemas.openxmlformats.org/officeDocument/2006/relationships/image" Target="../media/image16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8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27.png"/><Relationship Id="rId5" Type="http://schemas.openxmlformats.org/officeDocument/2006/relationships/hyperlink" Target="http://www.ctreq.qc.ca/realisation/premiers-signes-guide/" TargetMode="External"/><Relationship Id="rId4" Type="http://schemas.openxmlformats.org/officeDocument/2006/relationships/hyperlink" Target="http://www.ctreq.qc.c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620713"/>
            <a:ext cx="81359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100000"/>
              </a:spcBef>
              <a:buClrTx/>
              <a:buSzTx/>
              <a:buFontTx/>
              <a:buNone/>
            </a:pPr>
            <a:r>
              <a:rPr lang="fr-CA" altLang="fr-F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Logiciel </a:t>
            </a:r>
            <a:r>
              <a:rPr lang="fr-CA" alt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dépistage </a:t>
            </a:r>
            <a:r>
              <a:rPr lang="fr-CA" altLang="fr-FR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Premiers </a:t>
            </a:r>
            <a:r>
              <a:rPr lang="fr-CA" altLang="fr-FR" sz="28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Signes </a:t>
            </a:r>
            <a:r>
              <a:rPr lang="fr-CA" altLang="fr-FR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altLang="fr-FR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alt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des élèves à risque au </a:t>
            </a:r>
            <a:br>
              <a:rPr lang="fr-CA" alt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alt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préscolaire et au primaire</a:t>
            </a:r>
            <a:br>
              <a:rPr lang="fr-CA" alt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Pierre </a:t>
            </a:r>
            <a:r>
              <a:rPr lang="fr-CA" alt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Potvin, </a:t>
            </a:r>
            <a:r>
              <a:rPr lang="fr-CA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fr-CA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fr-CA" alt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ps.éd</a:t>
            </a:r>
            <a:r>
              <a:rPr lang="fr-CA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A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alt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Professeur chercheur associé </a:t>
            </a:r>
            <a:br>
              <a:rPr lang="fr-CA" altLang="fr-F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Université du Québec à Trois-Rivières</a:t>
            </a:r>
          </a:p>
          <a:p>
            <a:pPr algn="r">
              <a:spcBef>
                <a:spcPct val="100000"/>
              </a:spcBef>
              <a:buClrTx/>
              <a:buSzTx/>
              <a:buFontTx/>
              <a:buNone/>
            </a:pPr>
            <a:r>
              <a:rPr lang="fr-CA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Carole </a:t>
            </a:r>
            <a:r>
              <a:rPr lang="fr-CA" alt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Boivin</a:t>
            </a:r>
            <a:r>
              <a:rPr lang="fr-CA" alt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altLang="fr-F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Conseillère d’orientation, persévérance scolaire</a:t>
            </a:r>
            <a:br>
              <a:rPr lang="fr-CA" altLang="fr-F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Commission scolaire de l’Énergie</a:t>
            </a:r>
          </a:p>
          <a:p>
            <a:pPr algn="r">
              <a:spcBef>
                <a:spcPct val="100000"/>
              </a:spcBef>
              <a:buClrTx/>
              <a:buSzTx/>
              <a:buFontTx/>
              <a:buNone/>
            </a:pPr>
            <a:r>
              <a:rPr lang="fr-CA" alt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AQISEP - Mars </a:t>
            </a:r>
            <a:r>
              <a:rPr lang="fr-CA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pic>
        <p:nvPicPr>
          <p:cNvPr id="5123" name="Picture 2" descr="C:\Users\potvin\Desktop\Couverture Premiers signes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"/>
          <a:stretch/>
        </p:blipFill>
        <p:spPr bwMode="auto">
          <a:xfrm>
            <a:off x="827584" y="2564904"/>
            <a:ext cx="2597472" cy="333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41" y="5948858"/>
            <a:ext cx="2048447" cy="57648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ZoneTexte 5"/>
          <p:cNvSpPr txBox="1">
            <a:spLocks noChangeArrowheads="1"/>
          </p:cNvSpPr>
          <p:nvPr/>
        </p:nvSpPr>
        <p:spPr bwMode="auto">
          <a:xfrm>
            <a:off x="684213" y="2852738"/>
            <a:ext cx="7991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CA" altLang="fr-FR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recherche à la base du logiciel </a:t>
            </a:r>
            <a:r>
              <a:rPr lang="fr-CA" altLang="fr-FR" sz="3600" b="1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Premiers Signes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solidFill>
            <a:srgbClr val="000066"/>
          </a:solidFill>
          <a:ln>
            <a:miter lim="800000"/>
            <a:headEnd/>
            <a:tailEnd/>
          </a:ln>
          <a:scene3d>
            <a:camera prst="legacyObliqueTopLef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FAA26D3D-D897-4be2-8F04-BA451C77F1D7}"/>
          </a:extLst>
        </p:spPr>
        <p:txBody>
          <a:bodyPr>
            <a:flatTx/>
          </a:bodyPr>
          <a:lstStyle/>
          <a:p>
            <a:pPr>
              <a:defRPr/>
            </a:pPr>
            <a:r>
              <a:rPr lang="fr-CA" sz="4000" dirty="0">
                <a:solidFill>
                  <a:srgbClr val="FFFF00"/>
                </a:solidFill>
              </a:rPr>
              <a:t>Persévérance ou décrochage </a:t>
            </a:r>
            <a:r>
              <a:rPr lang="fr-CA" sz="4000" dirty="0" smtClean="0">
                <a:solidFill>
                  <a:srgbClr val="FFFF00"/>
                </a:solidFill>
              </a:rPr>
              <a:t> </a:t>
            </a:r>
            <a:br>
              <a:rPr lang="fr-CA" sz="4000" dirty="0" smtClean="0">
                <a:solidFill>
                  <a:srgbClr val="FFFF00"/>
                </a:solidFill>
              </a:rPr>
            </a:br>
            <a:r>
              <a:rPr lang="fr-CA" sz="4000" dirty="0" smtClean="0">
                <a:solidFill>
                  <a:srgbClr val="FFFF00"/>
                </a:solidFill>
              </a:rPr>
              <a:t>Que </a:t>
            </a:r>
            <a:r>
              <a:rPr lang="fr-CA" sz="4000" dirty="0">
                <a:solidFill>
                  <a:srgbClr val="FFFF00"/>
                </a:solidFill>
              </a:rPr>
              <a:t>deviennent des élèves de </a:t>
            </a:r>
            <a:r>
              <a:rPr lang="fr-CA" sz="4000" dirty="0" smtClean="0">
                <a:solidFill>
                  <a:srgbClr val="FFFF00"/>
                </a:solidFill>
              </a:rPr>
              <a:t>maternelle, 11 </a:t>
            </a:r>
            <a:r>
              <a:rPr lang="fr-CA" sz="4000" dirty="0">
                <a:solidFill>
                  <a:srgbClr val="FFFF00"/>
                </a:solidFill>
              </a:rPr>
              <a:t>ans plus </a:t>
            </a:r>
            <a:r>
              <a:rPr lang="fr-CA" sz="4000" dirty="0" smtClean="0">
                <a:solidFill>
                  <a:srgbClr val="FFFF00"/>
                </a:solidFill>
              </a:rPr>
              <a:t>tard?</a:t>
            </a:r>
            <a:r>
              <a:rPr lang="fr-CA" sz="4000" dirty="0" smtClean="0">
                <a:solidFill>
                  <a:schemeClr val="bg1"/>
                </a:solidFill>
              </a:rPr>
              <a:t>?</a:t>
            </a:r>
            <a:endParaRPr lang="fr-CA" sz="4000" dirty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77744" y="5733256"/>
            <a:ext cx="7854696" cy="1008112"/>
          </a:xfrm>
        </p:spPr>
        <p:txBody>
          <a:bodyPr/>
          <a:lstStyle/>
          <a:p>
            <a:pPr marR="0">
              <a:lnSpc>
                <a:spcPct val="80000"/>
              </a:lnSpc>
            </a:pPr>
            <a:r>
              <a:rPr lang="fr-CA" altLang="fr-FR" sz="1800" b="1" dirty="0" smtClean="0">
                <a:solidFill>
                  <a:srgbClr val="FFFF00"/>
                </a:solidFill>
              </a:rPr>
              <a:t>Pierre Potvin </a:t>
            </a:r>
            <a:r>
              <a:rPr lang="fr-CA" altLang="fr-FR" sz="1800" b="1" dirty="0" err="1" smtClean="0">
                <a:solidFill>
                  <a:srgbClr val="FFFF00"/>
                </a:solidFill>
              </a:rPr>
              <a:t>Ph.D</a:t>
            </a:r>
            <a:r>
              <a:rPr lang="fr-CA" altLang="fr-FR" sz="1800" b="1" dirty="0" smtClean="0">
                <a:solidFill>
                  <a:srgbClr val="FFFF00"/>
                </a:solidFill>
              </a:rPr>
              <a:t>., Danielle Leclerc </a:t>
            </a:r>
            <a:r>
              <a:rPr lang="fr-CA" altLang="fr-FR" sz="1800" b="1" dirty="0" err="1" smtClean="0">
                <a:solidFill>
                  <a:srgbClr val="FFFF00"/>
                </a:solidFill>
              </a:rPr>
              <a:t>Ph.D</a:t>
            </a:r>
            <a:r>
              <a:rPr lang="fr-CA" altLang="fr-FR" sz="1800" b="1" dirty="0" smtClean="0">
                <a:solidFill>
                  <a:srgbClr val="FFFF00"/>
                </a:solidFill>
              </a:rPr>
              <a:t>., Line Massé </a:t>
            </a:r>
            <a:r>
              <a:rPr lang="fr-CA" altLang="fr-FR" sz="1800" b="1" dirty="0" err="1" smtClean="0">
                <a:solidFill>
                  <a:srgbClr val="FFFF00"/>
                </a:solidFill>
              </a:rPr>
              <a:t>Ph.D</a:t>
            </a:r>
            <a:r>
              <a:rPr lang="fr-CA" altLang="fr-FR" sz="1800" b="1" dirty="0" smtClean="0">
                <a:solidFill>
                  <a:srgbClr val="FFFF00"/>
                </a:solidFill>
              </a:rPr>
              <a:t>.</a:t>
            </a:r>
          </a:p>
          <a:p>
            <a:pPr marR="0">
              <a:lnSpc>
                <a:spcPct val="80000"/>
              </a:lnSpc>
            </a:pPr>
            <a:r>
              <a:rPr lang="fr-CA" altLang="fr-FR" sz="1800" b="1" dirty="0" smtClean="0">
                <a:solidFill>
                  <a:srgbClr val="FFFF00"/>
                </a:solidFill>
              </a:rPr>
              <a:t>Département de psychoéducation</a:t>
            </a:r>
          </a:p>
          <a:p>
            <a:pPr marR="0">
              <a:lnSpc>
                <a:spcPct val="80000"/>
              </a:lnSpc>
            </a:pPr>
            <a:r>
              <a:rPr lang="fr-CA" altLang="fr-FR" sz="1800" b="1" dirty="0" smtClean="0">
                <a:solidFill>
                  <a:srgbClr val="FFFF00"/>
                </a:solidFill>
              </a:rPr>
              <a:t>Université du Québec à Trois-Rivières</a:t>
            </a:r>
          </a:p>
          <a:p>
            <a:pPr marR="0">
              <a:lnSpc>
                <a:spcPct val="80000"/>
              </a:lnSpc>
            </a:pPr>
            <a:endParaRPr lang="fr-CA" altLang="fr-FR" sz="1800" b="1" dirty="0" smtClean="0">
              <a:solidFill>
                <a:srgbClr val="FFFF00"/>
              </a:solidFill>
            </a:endParaRPr>
          </a:p>
          <a:p>
            <a:pPr marR="0">
              <a:lnSpc>
                <a:spcPct val="80000"/>
              </a:lnSpc>
            </a:pPr>
            <a:endParaRPr lang="fr-CA" altLang="fr-FR" sz="1800" b="1" dirty="0" smtClean="0">
              <a:solidFill>
                <a:srgbClr val="FFFF00"/>
              </a:solidFill>
            </a:endParaRPr>
          </a:p>
        </p:txBody>
      </p:sp>
      <p:pic>
        <p:nvPicPr>
          <p:cNvPr id="15364" name="Picture 6" descr="MCj04241580000[1]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50456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Object 2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39102146"/>
              </p:ext>
            </p:extLst>
          </p:nvPr>
        </p:nvGraphicFramePr>
        <p:xfrm>
          <a:off x="7326610" y="3789337"/>
          <a:ext cx="103981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Clip" r:id="rId10" imgW="1820863" imgH="2530475" progId="">
                  <p:embed/>
                </p:oleObj>
              </mc:Choice>
              <mc:Fallback>
                <p:oleObj name="Clip" r:id="rId10" imgW="1820863" imgH="253047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610" y="3789337"/>
                        <a:ext cx="1039813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55882581"/>
              </p:ext>
            </p:extLst>
          </p:nvPr>
        </p:nvGraphicFramePr>
        <p:xfrm>
          <a:off x="6012160" y="3790925"/>
          <a:ext cx="1166813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Clip" r:id="rId12" imgW="2095500" imgH="2582863" progId="">
                  <p:embed/>
                </p:oleObj>
              </mc:Choice>
              <mc:Fallback>
                <p:oleObj name="Clip" r:id="rId12" imgW="2095500" imgH="258286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790925"/>
                        <a:ext cx="1166813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295400" y="44196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6387" name="Line 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49530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6388" name="Line 1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5486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576064" y="1161223"/>
            <a:ext cx="3059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fr-FR" sz="20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Échantillon étudié</a:t>
            </a:r>
            <a:r>
              <a:rPr lang="fr-CA" altLang="fr-FR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fr-CA" altLang="fr-FR" sz="20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fr-CA" altLang="fr-FR" sz="1400" b="1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fr-CA" altLang="fr-FR" sz="1400" b="1" i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11 ans de </a:t>
            </a:r>
            <a:r>
              <a:rPr lang="fr-CA" altLang="fr-FR" sz="1400" b="1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suivi)</a:t>
            </a:r>
            <a:endParaRPr lang="fr-CA" altLang="fr-FR" b="1" i="1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CA" altLang="fr-FR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816 élèves de la maternelle </a:t>
            </a:r>
          </a:p>
          <a:p>
            <a:pPr>
              <a:spcBef>
                <a:spcPts val="600"/>
              </a:spcBef>
              <a:defRPr/>
            </a:pPr>
            <a:r>
              <a:rPr lang="fr-CA" altLang="fr-FR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à la fin secondaire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060575" algn="l"/>
              </a:tabLst>
              <a:defRPr/>
            </a:pPr>
            <a:r>
              <a:rPr lang="fr-CA" altLang="fr-FR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511 </a:t>
            </a:r>
            <a:r>
              <a:rPr lang="fr-CA" altLang="fr-FR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</a:t>
            </a:r>
            <a:r>
              <a:rPr lang="fr-CA" altLang="fr-FR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iplômés</a:t>
            </a:r>
            <a:r>
              <a:rPr lang="fr-CA" altLang="fr-FR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	</a:t>
            </a:r>
            <a:r>
              <a:rPr lang="fr-CA" altLang="fr-FR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62 %</a:t>
            </a:r>
            <a:endParaRPr lang="fr-CA" sz="1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060575" algn="l"/>
              </a:tabLst>
              <a:defRPr/>
            </a:pPr>
            <a:r>
              <a:rPr lang="fr-CA" altLang="fr-FR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203 </a:t>
            </a:r>
            <a:r>
              <a:rPr lang="fr-CA" altLang="fr-FR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en </a:t>
            </a:r>
            <a:r>
              <a:rPr lang="fr-CA" altLang="fr-FR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retard 	</a:t>
            </a:r>
            <a:r>
              <a:rPr lang="fr-CA" altLang="fr-FR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25 %</a:t>
            </a:r>
            <a:endParaRPr lang="fr-CA" altLang="fr-FR" sz="16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060575" algn="l"/>
              </a:tabLst>
              <a:defRPr/>
            </a:pPr>
            <a:r>
              <a:rPr lang="fr-CA" altLang="fr-FR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102 </a:t>
            </a:r>
            <a:r>
              <a:rPr lang="fr-CA" altLang="fr-FR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décrocheurs 	13 % </a:t>
            </a:r>
            <a:endParaRPr lang="fr-CA" altLang="fr-FR" sz="16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CA" altLang="fr-FR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</a:t>
            </a:r>
            <a:endParaRPr lang="fr-CA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5936" y="1161223"/>
            <a:ext cx="4644851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fr-FR" sz="20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Mesures</a:t>
            </a:r>
            <a:endParaRPr lang="fr-CA" altLang="fr-FR" sz="20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A" altLang="fr-FR" sz="1600" b="1" i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Cheminement anticipé (Q1)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A" altLang="fr-FR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Sans difficulté 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A" altLang="fr-FR" sz="1600" b="1" dirty="0">
                <a:solidFill>
                  <a:srgbClr val="FF0000"/>
                </a:solidFill>
                <a:latin typeface="Arial" charset="0"/>
              </a:rPr>
              <a:t>Avec </a:t>
            </a:r>
            <a:r>
              <a:rPr lang="fr-CA" altLang="fr-FR" sz="1600" b="1" dirty="0" smtClean="0">
                <a:solidFill>
                  <a:srgbClr val="FF0000"/>
                </a:solidFill>
                <a:latin typeface="Arial" charset="0"/>
              </a:rPr>
              <a:t>difficultés</a:t>
            </a:r>
            <a:endParaRPr lang="fr-CA" altLang="fr-FR" sz="16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A" altLang="fr-FR" sz="1600" b="1" i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Types d’élèves (Q2)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63963" algn="l"/>
              </a:tabLst>
              <a:defRPr/>
            </a:pPr>
            <a:r>
              <a:rPr lang="fr-CA" altLang="fr-FR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Bon élève </a:t>
            </a:r>
            <a:r>
              <a:rPr lang="fr-CA" altLang="fr-FR" sz="12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(non </a:t>
            </a:r>
            <a:r>
              <a:rPr lang="fr-CA" altLang="fr-FR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à risque)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63963" algn="l"/>
              </a:tabLst>
              <a:defRPr/>
            </a:pPr>
            <a:r>
              <a:rPr lang="fr-CA" altLang="fr-FR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Indifférent </a:t>
            </a:r>
            <a:r>
              <a:rPr lang="fr-CA" altLang="fr-FR" sz="12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(non </a:t>
            </a:r>
            <a:r>
              <a:rPr lang="fr-CA" altLang="fr-FR" sz="12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à risque)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63963" algn="l"/>
              </a:tabLst>
              <a:defRPr/>
            </a:pPr>
            <a:r>
              <a:rPr lang="fr-CA" sz="1600" b="1" dirty="0">
                <a:solidFill>
                  <a:srgbClr val="FF0000"/>
                </a:solidFill>
                <a:latin typeface="Arial" charset="0"/>
              </a:rPr>
              <a:t>Difficulté d’apprentissage </a:t>
            </a:r>
            <a:r>
              <a:rPr lang="fr-CA" altLang="fr-FR" sz="1200" b="1" dirty="0" smtClean="0">
                <a:solidFill>
                  <a:srgbClr val="FF0000"/>
                </a:solidFill>
                <a:latin typeface="Arial" charset="0"/>
              </a:rPr>
              <a:t>(à </a:t>
            </a:r>
            <a:r>
              <a:rPr lang="fr-CA" altLang="fr-FR" sz="1200" b="1" dirty="0">
                <a:solidFill>
                  <a:srgbClr val="FF0000"/>
                </a:solidFill>
                <a:latin typeface="Arial" charset="0"/>
              </a:rPr>
              <a:t>risque)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763963" algn="l"/>
              </a:tabLst>
              <a:defRPr/>
            </a:pPr>
            <a:r>
              <a:rPr lang="fr-CA" altLang="fr-FR" sz="1600" b="1" dirty="0" smtClean="0">
                <a:solidFill>
                  <a:srgbClr val="FF0000"/>
                </a:solidFill>
                <a:latin typeface="Arial" charset="0"/>
              </a:rPr>
              <a:t>Difficulté comportement extériorisé</a:t>
            </a:r>
            <a:r>
              <a:rPr lang="fr-CA" altLang="fr-FR" sz="1600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fr-CA" altLang="fr-FR" sz="1200" b="1" dirty="0" smtClean="0">
                <a:solidFill>
                  <a:srgbClr val="FF0000"/>
                </a:solidFill>
                <a:latin typeface="Arial" charset="0"/>
              </a:rPr>
              <a:t>(à </a:t>
            </a:r>
            <a:r>
              <a:rPr lang="fr-CA" altLang="fr-FR" sz="1200" b="1" dirty="0">
                <a:solidFill>
                  <a:srgbClr val="FF0000"/>
                </a:solidFill>
                <a:latin typeface="Arial" charset="0"/>
              </a:rPr>
              <a:t>risque</a:t>
            </a:r>
            <a:r>
              <a:rPr lang="fr-CA" altLang="fr-FR" sz="1200" b="1" dirty="0" smtClean="0">
                <a:solidFill>
                  <a:srgbClr val="FF0000"/>
                </a:solidFill>
                <a:latin typeface="Arial" charset="0"/>
              </a:rPr>
              <a:t>)</a:t>
            </a:r>
            <a:endParaRPr lang="fr-CA" altLang="fr-FR" sz="12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A" altLang="fr-FR" sz="1600" b="1" i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Attitudes Relation Maître-élèves (Q3)</a:t>
            </a:r>
          </a:p>
          <a:p>
            <a:pPr marL="269875" lvl="1" indent="-2000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CA" altLang="fr-FR" sz="16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18 adjectifs </a:t>
            </a:r>
            <a:r>
              <a:rPr lang="fr-CA" altLang="fr-FR" sz="16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contraires</a:t>
            </a:r>
            <a:endParaRPr lang="fr-CA" altLang="fr-FR" sz="16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/>
          <p:cNvPicPr>
            <a:picLocks noGrp="1"/>
          </p:cNvPicPr>
          <p:nvPr>
            <p:ph idx="1"/>
          </p:nvPr>
        </p:nvPicPr>
        <p:blipFill rotWithShape="1">
          <a:blip r:embed="rId2"/>
          <a:srcRect l="11061" t="31250" r="21131" b="40705"/>
          <a:stretch/>
        </p:blipFill>
        <p:spPr bwMode="auto">
          <a:xfrm>
            <a:off x="107504" y="1772816"/>
            <a:ext cx="8928992" cy="3127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627784" y="4653136"/>
            <a:ext cx="1656184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chemeClr val="accent2"/>
                </a:solidFill>
              </a:rPr>
              <a:t>POSITIF</a:t>
            </a:r>
            <a:endParaRPr lang="fr-C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1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6102" t="49458" r="14438" b="24455"/>
          <a:stretch/>
        </p:blipFill>
        <p:spPr bwMode="auto">
          <a:xfrm>
            <a:off x="251520" y="2132856"/>
            <a:ext cx="8856984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99792" y="4613066"/>
            <a:ext cx="1656184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C00000"/>
                </a:solidFill>
              </a:rPr>
              <a:t>NÉGATIF</a:t>
            </a:r>
            <a:endParaRPr lang="fr-C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092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3"/>
          <a:srcRect l="6102" t="53836" r="14438" b="24455"/>
          <a:stretch/>
        </p:blipFill>
        <p:spPr bwMode="auto">
          <a:xfrm>
            <a:off x="107504" y="4293096"/>
            <a:ext cx="9036496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Espace réservé du contenu 11"/>
          <p:cNvPicPr>
            <a:picLocks/>
          </p:cNvPicPr>
          <p:nvPr/>
        </p:nvPicPr>
        <p:blipFill rotWithShape="1">
          <a:blip r:embed="rId4"/>
          <a:srcRect l="11061" t="31250" r="21131" b="40705"/>
          <a:stretch/>
        </p:blipFill>
        <p:spPr bwMode="auto">
          <a:xfrm>
            <a:off x="107504" y="980728"/>
            <a:ext cx="8928992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07504" y="4149080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8523" y="1808536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6504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ZoneTexte 5"/>
          <p:cNvSpPr txBox="1">
            <a:spLocks noChangeArrowheads="1"/>
          </p:cNvSpPr>
          <p:nvPr/>
        </p:nvSpPr>
        <p:spPr bwMode="auto">
          <a:xfrm>
            <a:off x="684213" y="2852738"/>
            <a:ext cx="79914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fr-CA" altLang="fr-F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L’outil de dépistage</a:t>
            </a:r>
            <a:br>
              <a:rPr lang="fr-CA" altLang="fr-F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altLang="fr-FR" sz="36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Premiers </a:t>
            </a:r>
            <a:r>
              <a:rPr lang="fr-CA" altLang="fr-FR" sz="3600" b="1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Signes</a:t>
            </a:r>
          </a:p>
          <a:p>
            <a:pPr algn="ctr">
              <a:defRPr/>
            </a:pPr>
            <a:endParaRPr lang="fr-CA" altLang="fr-FR" sz="36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potvin\Desktop\Couverture Premiers signes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93" y="836712"/>
            <a:ext cx="4176464" cy="541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7450" y="6381328"/>
            <a:ext cx="709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i="1" u="sng" dirty="0">
                <a:latin typeface="Arial" panose="020B0604020202020204" pitchFamily="34" charset="0"/>
                <a:hlinkClick r:id="rId5"/>
              </a:rPr>
              <a:t>http://www.ctreq.qc.ca/realisation/premiers-signes-guide/</a:t>
            </a:r>
            <a:r>
              <a:rPr lang="fr-CA" altLang="fr-FR" sz="1800" i="1" dirty="0">
                <a:latin typeface="Arial" panose="020B0604020202020204" pitchFamily="34" charset="0"/>
              </a:rPr>
              <a:t> </a:t>
            </a:r>
            <a:endParaRPr lang="fr-CA" altLang="fr-FR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1403648" y="1703859"/>
            <a:ext cx="6696744" cy="438943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Outil informatisé  en lien avec GPI </a:t>
            </a:r>
            <a:r>
              <a:rPr lang="fr-CA" alt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(fiche et nom des élèves)</a:t>
            </a:r>
            <a:r>
              <a:rPr lang="fr-CA" alt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Outil conçu pour être rempli par l’enseignante :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Basé sur sa connaissance et ses observations </a:t>
            </a:r>
            <a:b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l’enfant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Résultats utilisés par :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 enseignantes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 professionnelles de l’école ou de la CS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direction de l’école et les gestionnaire de la CS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Temps de passation :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60 à 90 min par groupe classe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fr-CA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Deux questionnaires pour chaque élève </a:t>
            </a:r>
            <a:br>
              <a:rPr lang="fr-CA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et un troisième pour les élèves </a:t>
            </a:r>
            <a:r>
              <a:rPr lang="fr-CA" alt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risque</a:t>
            </a:r>
          </a:p>
        </p:txBody>
      </p:sp>
      <p:sp>
        <p:nvSpPr>
          <p:cNvPr id="2253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5616" y="643837"/>
            <a:ext cx="3168353" cy="523220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9388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Caractéristiques</a:t>
            </a:r>
            <a:r>
              <a:rPr lang="fr-CA" altLang="fr-FR" sz="2800" b="1" dirty="0">
                <a:latin typeface="Trebuchet MS" panose="020B0603020202020204" pitchFamily="34" charset="0"/>
              </a:rPr>
              <a:t> </a:t>
            </a:r>
            <a:endParaRPr lang="fr-FR" altLang="fr-FR" sz="28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8313" y="2852738"/>
            <a:ext cx="82296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v"/>
            </a:pPr>
            <a:endParaRPr lang="fr-FR" altLang="fr-FR" sz="2000">
              <a:latin typeface="Trebuchet MS" panose="020B0603020202020204" pitchFamily="34" charset="0"/>
            </a:endParaRPr>
          </a:p>
        </p:txBody>
      </p:sp>
      <p:pic>
        <p:nvPicPr>
          <p:cNvPr id="23556" name="Imag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25220" r="6424" b="47621"/>
          <a:stretch>
            <a:fillRect/>
          </a:stretch>
        </p:blipFill>
        <p:spPr bwMode="auto">
          <a:xfrm>
            <a:off x="5109" y="2732249"/>
            <a:ext cx="9002612" cy="269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8313" y="1757363"/>
            <a:ext cx="820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2800" b="1">
                <a:latin typeface="Trebuchet MS" panose="020B0603020202020204" pitchFamily="34" charset="0"/>
              </a:rPr>
              <a:t>Page principale de l’outil </a:t>
            </a:r>
            <a:endParaRPr lang="fr-FR" altLang="fr-FR" sz="2800" b="1">
              <a:latin typeface="Trebuchet MS" panose="020B0603020202020204" pitchFamily="34" charset="0"/>
            </a:endParaRPr>
          </a:p>
        </p:txBody>
      </p:sp>
      <p:pic>
        <p:nvPicPr>
          <p:cNvPr id="23560" name="Picture 13" descr="C:\Users\potvin\Desktop\sans-titr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" y="42064"/>
            <a:ext cx="9073008" cy="22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ZoneTexte 1"/>
          <p:cNvSpPr txBox="1">
            <a:spLocks noChangeArrowheads="1"/>
          </p:cNvSpPr>
          <p:nvPr/>
        </p:nvSpPr>
        <p:spPr bwMode="auto">
          <a:xfrm>
            <a:off x="1476375" y="3167063"/>
            <a:ext cx="719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100" b="1">
                <a:latin typeface="Arial" panose="020B0604020202020204" pitchFamily="34" charset="0"/>
              </a:rPr>
              <a:t>Noms</a:t>
            </a:r>
          </a:p>
        </p:txBody>
      </p:sp>
      <p:sp>
        <p:nvSpPr>
          <p:cNvPr id="2" name="Flèche vers le bas 1"/>
          <p:cNvSpPr/>
          <p:nvPr/>
        </p:nvSpPr>
        <p:spPr>
          <a:xfrm>
            <a:off x="2411760" y="2060848"/>
            <a:ext cx="288925" cy="6191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26957" y="910461"/>
            <a:ext cx="5237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Plan de la présentation</a:t>
            </a:r>
          </a:p>
        </p:txBody>
      </p:sp>
      <p:sp>
        <p:nvSpPr>
          <p:cNvPr id="6147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7411" name="Espace réservé du contenu 9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78904" y="1774081"/>
            <a:ext cx="7509520" cy="4247207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fr-CA" alt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savoir issu de la recherche</a:t>
            </a:r>
          </a:p>
          <a:p>
            <a:pPr lvl="1">
              <a:defRPr/>
            </a:pPr>
            <a: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Études longitudinales</a:t>
            </a:r>
          </a:p>
          <a:p>
            <a:pPr lvl="1">
              <a:defRPr/>
            </a:pPr>
            <a: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Recherche ayant mené à </a:t>
            </a:r>
            <a:r>
              <a:rPr lang="fr-CA" alt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Premiers Signes</a:t>
            </a:r>
            <a:endParaRPr lang="fr-CA" alt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fr-CA" alt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L’outil de dépistage </a:t>
            </a:r>
            <a:r>
              <a:rPr lang="fr-CA" alt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Premiers </a:t>
            </a:r>
            <a:r>
              <a:rPr lang="fr-CA" alt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A" altLang="fr-F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ignes</a:t>
            </a:r>
          </a:p>
          <a:p>
            <a:pPr lvl="1">
              <a:defRPr/>
            </a:pPr>
            <a: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Logiciel </a:t>
            </a:r>
            <a:r>
              <a:rPr lang="fr-CA" alt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Premiers Signes</a:t>
            </a:r>
          </a:p>
          <a:p>
            <a:pPr lvl="1">
              <a:defRPr/>
            </a:pPr>
            <a: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Exemples de résultats</a:t>
            </a:r>
          </a:p>
          <a:p>
            <a:pPr marL="0" indent="0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fr-CA" alt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L’utilisation des résultats à la suite du dépistage</a:t>
            </a:r>
          </a:p>
          <a:p>
            <a:pPr lvl="1">
              <a:defRPr/>
            </a:pPr>
            <a: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Quelques statistiques</a:t>
            </a:r>
          </a:p>
          <a:p>
            <a:pPr lvl="1">
              <a:defRPr/>
            </a:pPr>
            <a: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Présentation d’une expérience</a:t>
            </a:r>
          </a:p>
          <a:p>
            <a:pPr lvl="1">
              <a:defRPr/>
            </a:pPr>
            <a:r>
              <a:rPr lang="fr-CA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Projet de répertoire de bonnes pratiques</a:t>
            </a: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8313" y="1773238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v"/>
            </a:pPr>
            <a:endParaRPr lang="fr-FR" altLang="fr-FR" sz="2000">
              <a:latin typeface="Trebuchet MS" panose="020B0603020202020204" pitchFamily="34" charset="0"/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44586" y="2564904"/>
            <a:ext cx="680918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200"/>
              </a:spcBef>
              <a:buClrTx/>
              <a:buSzTx/>
              <a:buNone/>
            </a:pPr>
            <a:r>
              <a:rPr lang="fr-CA" altLang="fr-FR" dirty="0" smtClean="0">
                <a:latin typeface="Arial" panose="020B0604020202020204" pitchFamily="34" charset="0"/>
              </a:rPr>
              <a:t>1</a:t>
            </a:r>
            <a:r>
              <a:rPr lang="fr-CA" altLang="fr-FR" dirty="0">
                <a:latin typeface="Arial" panose="020B0604020202020204" pitchFamily="34" charset="0"/>
              </a:rPr>
              <a:t>.</a:t>
            </a:r>
            <a:r>
              <a:rPr lang="fr-CA" altLang="fr-FR" sz="3200" dirty="0">
                <a:latin typeface="Arial" panose="020B0604020202020204" pitchFamily="34" charset="0"/>
              </a:rPr>
              <a:t> </a:t>
            </a:r>
            <a:r>
              <a:rPr lang="fr-CA" altLang="fr-FR" dirty="0">
                <a:latin typeface="Arial" panose="020B0604020202020204" pitchFamily="34" charset="0"/>
              </a:rPr>
              <a:t>Poursuite du cheminement sans embûche</a:t>
            </a:r>
          </a:p>
          <a:p>
            <a:pPr marL="0" indent="0">
              <a:spcBef>
                <a:spcPts val="1200"/>
              </a:spcBef>
              <a:buClrTx/>
              <a:buSzTx/>
              <a:buNone/>
            </a:pPr>
            <a:r>
              <a:rPr lang="fr-CA" altLang="fr-FR" dirty="0">
                <a:latin typeface="Arial" panose="020B0604020202020204" pitchFamily="34" charset="0"/>
              </a:rPr>
              <a:t>2. Possibilité de certaines difficultés </a:t>
            </a:r>
            <a:endParaRPr lang="fr-CA" altLang="fr-FR" dirty="0" smtClean="0">
              <a:latin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Tx/>
              <a:buSzTx/>
              <a:buNone/>
            </a:pPr>
            <a:r>
              <a:rPr lang="fr-CA" altLang="fr-FR" dirty="0" smtClean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r>
              <a:rPr lang="fr-CA" altLang="fr-FR" dirty="0">
                <a:solidFill>
                  <a:srgbClr val="C00000"/>
                </a:solidFill>
                <a:latin typeface="Arial" panose="020B0604020202020204" pitchFamily="34" charset="0"/>
              </a:rPr>
              <a:t>. Possibilité de difficultés assez importantes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ClrTx/>
              <a:buSzTx/>
              <a:buNone/>
            </a:pPr>
            <a:r>
              <a:rPr lang="fr-CA" altLang="fr-FR" dirty="0">
                <a:solidFill>
                  <a:srgbClr val="C00000"/>
                </a:solidFill>
                <a:latin typeface="Arial" panose="020B0604020202020204" pitchFamily="34" charset="0"/>
              </a:rPr>
              <a:t>4. Prévision de difficultés très importantes </a:t>
            </a:r>
            <a:endParaRPr lang="fr-FR" altLang="fr-FR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560" y="1753652"/>
            <a:ext cx="8075239" cy="52322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9388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fr-CA" altLang="fr-FR" sz="2800" b="1" dirty="0" smtClean="0">
                <a:latin typeface="Trebuchet MS" panose="020B0603020202020204" pitchFamily="34" charset="0"/>
              </a:rPr>
              <a:t> </a:t>
            </a:r>
            <a:r>
              <a:rPr lang="fr-CA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Cheminement scolaire anticipé de l’élève </a:t>
            </a:r>
            <a:endParaRPr lang="fr-FR" alt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15616" y="643837"/>
            <a:ext cx="3168353" cy="492443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9388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 1</a:t>
            </a:r>
            <a:endParaRPr lang="fr-FR" altLang="fr-FR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276186F-CAEA-4D5E-8C57-0A1693A0EE8B}" type="slidenum">
              <a:rPr lang="en-US" altLang="fr-FR" sz="1200">
                <a:solidFill>
                  <a:srgbClr val="054E1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fr-FR" sz="1200">
              <a:solidFill>
                <a:srgbClr val="054E16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2852738"/>
            <a:ext cx="82296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v"/>
            </a:pPr>
            <a:endParaRPr lang="fr-FR" altLang="fr-FR" sz="2000">
              <a:latin typeface="Trebuchet MS" panose="020B0603020202020204" pitchFamily="34" charset="0"/>
            </a:endParaRPr>
          </a:p>
        </p:txBody>
      </p:sp>
      <p:sp>
        <p:nvSpPr>
          <p:cNvPr id="25607" name="Rectangle 6"/>
          <p:cNvSpPr txBox="1"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34925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286F503-2C63-4A77-BD3D-2EA6AA9DAFDD}" type="slidenum">
              <a:rPr lang="en-US" altLang="fr-FR" sz="1000">
                <a:latin typeface="Trebuchet MS" panose="020B060302020202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fr-FR" sz="1000">
              <a:latin typeface="Trebuchet MS" panose="020B0603020202020204" pitchFamily="34" charset="0"/>
            </a:endParaRPr>
          </a:p>
        </p:txBody>
      </p:sp>
      <p:pic>
        <p:nvPicPr>
          <p:cNvPr id="11" name="Imag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25220" r="6424" b="47621"/>
          <a:stretch>
            <a:fillRect/>
          </a:stretch>
        </p:blipFill>
        <p:spPr bwMode="auto">
          <a:xfrm>
            <a:off x="5109" y="2732249"/>
            <a:ext cx="9002612" cy="269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:\Users\potvin\Desktop\sans-tit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" y="42064"/>
            <a:ext cx="9073008" cy="22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vers le bas 1"/>
          <p:cNvSpPr/>
          <p:nvPr/>
        </p:nvSpPr>
        <p:spPr>
          <a:xfrm>
            <a:off x="3635896" y="2089795"/>
            <a:ext cx="287338" cy="6191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8313" y="1773238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v"/>
            </a:pPr>
            <a:endParaRPr lang="fr-FR" altLang="fr-FR" sz="2000">
              <a:latin typeface="Trebuchet MS" panose="020B0603020202020204" pitchFamily="34" charset="0"/>
            </a:endParaRPr>
          </a:p>
        </p:txBody>
      </p:sp>
      <p:sp>
        <p:nvSpPr>
          <p:cNvPr id="24582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426" y="2276872"/>
            <a:ext cx="6551958" cy="346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Char char="•"/>
            </a:pPr>
            <a:r>
              <a:rPr lang="fr-CA" altLang="fr-FR" sz="2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Bon élève  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Char char="•"/>
            </a:pPr>
            <a:r>
              <a:rPr lang="fr-CA" altLang="fr-FR" sz="2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Élève indifférent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Char char="•"/>
            </a:pPr>
            <a:r>
              <a:rPr lang="fr-CA" altLang="fr-FR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Élève ayant des difficultés d’apprentissage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Char char="•"/>
            </a:pPr>
            <a:r>
              <a:rPr lang="fr-CA" altLang="fr-FR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Élève ayant des difficultés de comportement extériorisées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Char char="•"/>
            </a:pPr>
            <a:r>
              <a:rPr lang="fr-CA" altLang="fr-FR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Élève ayant des difficultés de comportement intériorisées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Tx/>
              <a:buSzTx/>
              <a:buFontTx/>
              <a:buChar char="•"/>
            </a:pPr>
            <a:r>
              <a:rPr lang="fr-CA" altLang="fr-FR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Élève peu motivé</a:t>
            </a:r>
            <a:endParaRPr lang="fr-FR" altLang="fr-FR" sz="2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560" y="1609636"/>
            <a:ext cx="8075239" cy="52322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9388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fr-CA" altLang="fr-FR" sz="2800" b="1" dirty="0" smtClean="0">
                <a:latin typeface="Trebuchet MS" panose="020B0603020202020204" pitchFamily="34" charset="0"/>
              </a:rPr>
              <a:t> </a:t>
            </a:r>
            <a:r>
              <a:rPr lang="fr-CA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d’élèves</a:t>
            </a:r>
            <a:endParaRPr lang="fr-FR" alt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15616" y="643837"/>
            <a:ext cx="3168353" cy="492443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9388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 2</a:t>
            </a:r>
            <a:endParaRPr lang="fr-FR" altLang="fr-FR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610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8313" y="2852738"/>
            <a:ext cx="82296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v"/>
            </a:pPr>
            <a:endParaRPr lang="fr-FR" altLang="fr-FR" sz="2000">
              <a:latin typeface="Trebuchet MS" panose="020B0603020202020204" pitchFamily="34" charset="0"/>
            </a:endParaRPr>
          </a:p>
        </p:txBody>
      </p:sp>
      <p:pic>
        <p:nvPicPr>
          <p:cNvPr id="11" name="Imag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25220" r="6424" b="47621"/>
          <a:stretch>
            <a:fillRect/>
          </a:stretch>
        </p:blipFill>
        <p:spPr bwMode="auto">
          <a:xfrm>
            <a:off x="5109" y="2732249"/>
            <a:ext cx="9002612" cy="269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:\Users\potvin\Desktop\sans-tit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" y="42064"/>
            <a:ext cx="9073008" cy="22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vers le bas 1"/>
          <p:cNvSpPr/>
          <p:nvPr/>
        </p:nvSpPr>
        <p:spPr>
          <a:xfrm>
            <a:off x="4834323" y="2075747"/>
            <a:ext cx="288925" cy="6191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8313" y="1773238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v"/>
            </a:pPr>
            <a:endParaRPr lang="fr-FR" altLang="fr-FR" sz="2000">
              <a:latin typeface="Trebuchet MS" panose="020B0603020202020204" pitchFamily="34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2060848"/>
            <a:ext cx="82073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</a:t>
            </a:r>
            <a:r>
              <a:rPr lang="fr-CA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de l’élève </a:t>
            </a:r>
            <a:endParaRPr lang="fr-FR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Rectangle 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924944"/>
            <a:ext cx="82296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lnSpc>
                <a:spcPct val="90000"/>
              </a:lnSpc>
              <a:buClrTx/>
              <a:buSzTx/>
              <a:buNone/>
            </a:pPr>
            <a:r>
              <a:rPr lang="fr-CA" altLang="fr-FR" sz="2200" dirty="0">
                <a:latin typeface="Arial" panose="020B0604020202020204" pitchFamily="34" charset="0"/>
              </a:rPr>
              <a:t>Description de l’élève </a:t>
            </a:r>
            <a:r>
              <a:rPr lang="fr-CA" altLang="fr-FR" sz="2200" dirty="0" smtClean="0">
                <a:latin typeface="Arial" panose="020B0604020202020204" pitchFamily="34" charset="0"/>
              </a:rPr>
              <a:t>avec 18 </a:t>
            </a:r>
            <a:r>
              <a:rPr lang="fr-CA" altLang="fr-FR" sz="2200" dirty="0">
                <a:latin typeface="Arial" panose="020B0604020202020204" pitchFamily="34" charset="0"/>
              </a:rPr>
              <a:t>adjectifs opposés</a:t>
            </a:r>
          </a:p>
        </p:txBody>
      </p:sp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735388"/>
            <a:ext cx="8572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ZoneTexte 1"/>
          <p:cNvSpPr txBox="1">
            <a:spLocks noChangeArrowheads="1"/>
          </p:cNvSpPr>
          <p:nvPr/>
        </p:nvSpPr>
        <p:spPr bwMode="auto">
          <a:xfrm>
            <a:off x="6227763" y="4418013"/>
            <a:ext cx="3048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8681" name="ZoneTexte 11"/>
          <p:cNvSpPr txBox="1">
            <a:spLocks noChangeArrowheads="1"/>
          </p:cNvSpPr>
          <p:nvPr/>
        </p:nvSpPr>
        <p:spPr bwMode="auto">
          <a:xfrm>
            <a:off x="2555875" y="4633913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8682" name="ZoneTexte 13"/>
          <p:cNvSpPr txBox="1">
            <a:spLocks noChangeArrowheads="1"/>
          </p:cNvSpPr>
          <p:nvPr/>
        </p:nvSpPr>
        <p:spPr bwMode="auto">
          <a:xfrm>
            <a:off x="7146925" y="4849813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8683" name="ZoneTexte 15"/>
          <p:cNvSpPr txBox="1">
            <a:spLocks noChangeArrowheads="1"/>
          </p:cNvSpPr>
          <p:nvPr/>
        </p:nvSpPr>
        <p:spPr bwMode="auto">
          <a:xfrm>
            <a:off x="1639888" y="5122863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8684" name="ZoneTexte 1"/>
          <p:cNvSpPr txBox="1">
            <a:spLocks noChangeArrowheads="1"/>
          </p:cNvSpPr>
          <p:nvPr/>
        </p:nvSpPr>
        <p:spPr bwMode="auto">
          <a:xfrm>
            <a:off x="296863" y="4418013"/>
            <a:ext cx="8191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800" b="1">
                <a:latin typeface="Arial" panose="020B0604020202020204" pitchFamily="34" charset="0"/>
              </a:rPr>
              <a:t>Désengagé</a:t>
            </a:r>
          </a:p>
        </p:txBody>
      </p:sp>
      <p:sp>
        <p:nvSpPr>
          <p:cNvPr id="28685" name="ZoneTexte 13"/>
          <p:cNvSpPr txBox="1">
            <a:spLocks noChangeArrowheads="1"/>
          </p:cNvSpPr>
          <p:nvPr/>
        </p:nvSpPr>
        <p:spPr bwMode="auto">
          <a:xfrm>
            <a:off x="8074025" y="4437063"/>
            <a:ext cx="8191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800" b="1">
                <a:latin typeface="Arial" panose="020B0604020202020204" pitchFamily="34" charset="0"/>
              </a:rPr>
              <a:t>Engagé</a:t>
            </a:r>
          </a:p>
        </p:txBody>
      </p:sp>
      <p:sp>
        <p:nvSpPr>
          <p:cNvPr id="28686" name="ZoneTexte 14"/>
          <p:cNvSpPr txBox="1">
            <a:spLocks noChangeArrowheads="1"/>
          </p:cNvSpPr>
          <p:nvPr/>
        </p:nvSpPr>
        <p:spPr bwMode="auto">
          <a:xfrm>
            <a:off x="296863" y="4652963"/>
            <a:ext cx="8191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800" b="1">
                <a:latin typeface="Arial" panose="020B0604020202020204" pitchFamily="34" charset="0"/>
              </a:rPr>
              <a:t>Nonchalant</a:t>
            </a:r>
          </a:p>
        </p:txBody>
      </p:sp>
      <p:sp>
        <p:nvSpPr>
          <p:cNvPr id="28687" name="ZoneTexte 15"/>
          <p:cNvSpPr txBox="1">
            <a:spLocks noChangeArrowheads="1"/>
          </p:cNvSpPr>
          <p:nvPr/>
        </p:nvSpPr>
        <p:spPr bwMode="auto">
          <a:xfrm>
            <a:off x="8074025" y="4652963"/>
            <a:ext cx="8191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800" b="1" dirty="0">
                <a:latin typeface="Arial" panose="020B0604020202020204" pitchFamily="34" charset="0"/>
              </a:rPr>
              <a:t>Travaillant</a:t>
            </a:r>
          </a:p>
        </p:txBody>
      </p:sp>
      <p:sp>
        <p:nvSpPr>
          <p:cNvPr id="28688" name="ZoneTexte 16"/>
          <p:cNvSpPr txBox="1">
            <a:spLocks noChangeArrowheads="1"/>
          </p:cNvSpPr>
          <p:nvPr/>
        </p:nvSpPr>
        <p:spPr bwMode="auto">
          <a:xfrm>
            <a:off x="323528" y="4942879"/>
            <a:ext cx="819150" cy="21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800" b="1">
                <a:latin typeface="Arial" panose="020B0604020202020204" pitchFamily="34" charset="0"/>
              </a:rPr>
              <a:t>Agité</a:t>
            </a:r>
          </a:p>
        </p:txBody>
      </p:sp>
      <p:sp>
        <p:nvSpPr>
          <p:cNvPr id="28689" name="ZoneTexte 17"/>
          <p:cNvSpPr txBox="1">
            <a:spLocks noChangeArrowheads="1"/>
          </p:cNvSpPr>
          <p:nvPr/>
        </p:nvSpPr>
        <p:spPr bwMode="auto">
          <a:xfrm>
            <a:off x="8074025" y="4942879"/>
            <a:ext cx="819150" cy="21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800" b="1" dirty="0">
                <a:latin typeface="Arial" panose="020B0604020202020204" pitchFamily="34" charset="0"/>
              </a:rPr>
              <a:t>Calme</a:t>
            </a:r>
          </a:p>
        </p:txBody>
      </p:sp>
      <p:sp>
        <p:nvSpPr>
          <p:cNvPr id="28690" name="ZoneTexte 18"/>
          <p:cNvSpPr txBox="1">
            <a:spLocks noChangeArrowheads="1"/>
          </p:cNvSpPr>
          <p:nvPr/>
        </p:nvSpPr>
        <p:spPr bwMode="auto">
          <a:xfrm>
            <a:off x="296863" y="5157788"/>
            <a:ext cx="8191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800" b="1">
                <a:latin typeface="Arial" panose="020B0604020202020204" pitchFamily="34" charset="0"/>
              </a:rPr>
              <a:t>Immature</a:t>
            </a:r>
          </a:p>
        </p:txBody>
      </p:sp>
      <p:sp>
        <p:nvSpPr>
          <p:cNvPr id="28691" name="ZoneTexte 19"/>
          <p:cNvSpPr txBox="1">
            <a:spLocks noChangeArrowheads="1"/>
          </p:cNvSpPr>
          <p:nvPr/>
        </p:nvSpPr>
        <p:spPr bwMode="auto">
          <a:xfrm>
            <a:off x="8101013" y="5157788"/>
            <a:ext cx="8175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800" b="1">
                <a:latin typeface="Arial" panose="020B0604020202020204" pitchFamily="34" charset="0"/>
              </a:rPr>
              <a:t>Mature</a:t>
            </a:r>
          </a:p>
        </p:txBody>
      </p:sp>
      <p:sp>
        <p:nvSpPr>
          <p:cNvPr id="2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15616" y="643837"/>
            <a:ext cx="3168353" cy="492443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9388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 3</a:t>
            </a:r>
            <a:endParaRPr lang="fr-FR" altLang="fr-FR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52062" y="828675"/>
            <a:ext cx="5379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Résultats</a:t>
            </a:r>
            <a:r>
              <a:rPr lang="fr-CA" altLang="fr-FR" sz="3200" dirty="0">
                <a:latin typeface="Arial" panose="020B0604020202020204" pitchFamily="34" charset="0"/>
              </a:rPr>
              <a:t> </a:t>
            </a:r>
            <a:r>
              <a:rPr lang="fr-CA" altLang="fr-FR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du</a:t>
            </a:r>
            <a:r>
              <a:rPr lang="fr-CA" altLang="fr-FR" sz="3200" dirty="0">
                <a:latin typeface="Arial" panose="020B0604020202020204" pitchFamily="34" charset="0"/>
              </a:rPr>
              <a:t> </a:t>
            </a:r>
            <a:r>
              <a:rPr lang="fr-CA" altLang="fr-FR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dépistage</a:t>
            </a:r>
            <a:r>
              <a:rPr lang="fr-CA" altLang="fr-FR" sz="3200" dirty="0">
                <a:latin typeface="Arial" panose="020B0604020202020204" pitchFamily="34" charset="0"/>
              </a:rPr>
              <a:t> </a:t>
            </a:r>
            <a:r>
              <a:rPr lang="fr-CA" altLang="fr-FR" sz="1600" dirty="0">
                <a:latin typeface="Arial" panose="020B0604020202020204" pitchFamily="34" charset="0"/>
              </a:rPr>
              <a:t> </a:t>
            </a:r>
            <a:endParaRPr lang="fr-CA" altLang="fr-FR" sz="3200" dirty="0">
              <a:latin typeface="Arial" panose="020B0604020202020204" pitchFamily="34" charset="0"/>
            </a:endParaRPr>
          </a:p>
        </p:txBody>
      </p:sp>
      <p:sp>
        <p:nvSpPr>
          <p:cNvPr id="29699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9700" name="Espace réservé du contenu 9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28775"/>
            <a:ext cx="8229600" cy="4464050"/>
          </a:xfrm>
        </p:spPr>
        <p:txBody>
          <a:bodyPr/>
          <a:lstStyle/>
          <a:p>
            <a:r>
              <a:rPr lang="fr-CA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 des élèves à risque et non à risque  </a:t>
            </a:r>
            <a:br>
              <a:rPr lang="fr-CA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ou à surveiller</a:t>
            </a:r>
          </a:p>
          <a:p>
            <a:r>
              <a:rPr lang="fr-CA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Détermination du type d’élève afin d’orienter l’intervention</a:t>
            </a:r>
          </a:p>
          <a:p>
            <a:r>
              <a:rPr lang="fr-CA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Détermination du niveau de risque</a:t>
            </a:r>
          </a:p>
          <a:p>
            <a:pPr lvl="1"/>
            <a:r>
              <a:rPr lang="fr-CA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Risque faible  </a:t>
            </a:r>
          </a:p>
          <a:p>
            <a:pPr lvl="1"/>
            <a:r>
              <a:rPr lang="fr-CA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Risque modéré</a:t>
            </a:r>
          </a:p>
          <a:p>
            <a:pPr lvl="1"/>
            <a:r>
              <a:rPr lang="fr-CA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Risque sévère</a:t>
            </a:r>
          </a:p>
          <a:p>
            <a:pPr lvl="1"/>
            <a:r>
              <a:rPr lang="fr-CA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Risque sévère « aggravé » selon le résultat du Q3</a:t>
            </a:r>
            <a:r>
              <a:rPr lang="fr-CA" altLang="fr-FR" dirty="0" smtClean="0"/>
              <a:t/>
            </a:r>
            <a:br>
              <a:rPr lang="fr-CA" altLang="fr-FR" dirty="0" smtClean="0"/>
            </a:br>
            <a:endParaRPr lang="fr-CA" altLang="fr-FR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6D534FB-FD80-4B38-BFE1-F2FE10A2096F}" type="slidenum">
              <a:rPr lang="en-US" altLang="fr-FR" sz="1200">
                <a:solidFill>
                  <a:srgbClr val="054E16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fr-FR" sz="1200">
              <a:solidFill>
                <a:srgbClr val="054E16"/>
              </a:solidFill>
            </a:endParaRPr>
          </a:p>
        </p:txBody>
      </p:sp>
      <p:sp>
        <p:nvSpPr>
          <p:cNvPr id="30723" name="Espace réservé du numéro de diapositive 4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E5DC2F2-2AF9-4F14-86A7-E8E950AA8D8C}" type="slidenum">
              <a:rPr lang="en-US" altLang="fr-FR" sz="10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fr-FR" sz="1000">
              <a:latin typeface="Arial" panose="020B0604020202020204" pitchFamily="34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8313" y="1773238"/>
            <a:ext cx="82296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chemeClr val="folHlink"/>
              </a:buClr>
              <a:buSzTx/>
              <a:buFont typeface="Wingdings" panose="05000000000000000000" pitchFamily="2" charset="2"/>
              <a:buChar char="v"/>
            </a:pPr>
            <a:endParaRPr lang="fr-FR" altLang="fr-FR" sz="2000">
              <a:latin typeface="Trebuchet MS" panose="020B0603020202020204" pitchFamily="34" charset="0"/>
            </a:endParaRPr>
          </a:p>
        </p:txBody>
      </p:sp>
      <p:sp>
        <p:nvSpPr>
          <p:cNvPr id="30725" name="Rectangle 6"/>
          <p:cNvSpPr txBox="1"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34925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67F28EA4-3CA7-47C0-94D2-F06CFBB11FB0}" type="slidenum">
              <a:rPr lang="en-US" altLang="fr-FR" sz="1000">
                <a:latin typeface="Trebuchet MS" panose="020B060302020202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fr-FR" sz="1000">
              <a:latin typeface="Trebuchet MS" panose="020B0603020202020204" pitchFamily="34" charset="0"/>
            </a:endParaRPr>
          </a:p>
        </p:txBody>
      </p:sp>
      <p:pic>
        <p:nvPicPr>
          <p:cNvPr id="30726" name="Picture 3" descr="C:\Users\potvin\AppData\Local\Microsoft\Windows\Temporary Internet Files\Content.Outlook\TO7UHJ9W\ResultatDepistageTriRisqu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ZoneTexte 5"/>
          <p:cNvSpPr txBox="1">
            <a:spLocks noChangeArrowheads="1"/>
          </p:cNvSpPr>
          <p:nvPr/>
        </p:nvSpPr>
        <p:spPr bwMode="auto">
          <a:xfrm>
            <a:off x="674688" y="2420888"/>
            <a:ext cx="7993062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fr-CA" altLang="fr-FR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L’utilisation des résultats </a:t>
            </a:r>
            <a:r>
              <a:rPr lang="fr-CA" altLang="fr-F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altLang="fr-F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altLang="fr-F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suite </a:t>
            </a:r>
            <a:r>
              <a:rPr lang="fr-CA" altLang="fr-FR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dépistage</a:t>
            </a:r>
          </a:p>
          <a:p>
            <a:pPr algn="ctr">
              <a:spcBef>
                <a:spcPts val="600"/>
              </a:spcBef>
              <a:defRPr/>
            </a:pPr>
            <a:r>
              <a:rPr lang="fr-CA" altLang="fr-F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Quelques</a:t>
            </a:r>
            <a:r>
              <a:rPr lang="fr-CA" alt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fr-CA" altLang="fr-F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statistiques -</a:t>
            </a:r>
            <a:endParaRPr lang="fr-CA" altLang="fr-FR" sz="36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48413"/>
              </p:ext>
            </p:extLst>
          </p:nvPr>
        </p:nvGraphicFramePr>
        <p:xfrm>
          <a:off x="323528" y="1916883"/>
          <a:ext cx="8569200" cy="2952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1847638"/>
                <a:gridCol w="2856725"/>
                <a:gridCol w="2856725"/>
              </a:tblGrid>
              <a:tr h="86210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d’écoles, d’enseignants et d’élèves participants au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dépistage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CA" sz="20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: A, B, C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41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d’écoles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d’enseignants*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d’élèves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41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1619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41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  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839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41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 - 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  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</a:tr>
              <a:tr h="41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3 160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/>
                </a:tc>
              </a:tr>
            </a:tbl>
          </a:graphicData>
        </a:graphic>
      </p:graphicFrame>
      <p:sp>
        <p:nvSpPr>
          <p:cNvPr id="32804" name="ZoneTexte 2"/>
          <p:cNvSpPr txBox="1">
            <a:spLocks noChangeArrowheads="1"/>
          </p:cNvSpPr>
          <p:nvPr/>
        </p:nvSpPr>
        <p:spPr bwMode="auto">
          <a:xfrm>
            <a:off x="348258" y="4941168"/>
            <a:ext cx="2495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100" i="1" dirty="0">
                <a:latin typeface="Arial" panose="020B0604020202020204" pitchFamily="34" charset="0"/>
              </a:rPr>
              <a:t>* Nombre approximatif d’enseignants</a:t>
            </a:r>
            <a:endParaRPr lang="fr-CA" altLang="fr-FR" sz="1400" i="1" dirty="0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915814"/>
              </p:ext>
            </p:extLst>
          </p:nvPr>
        </p:nvGraphicFramePr>
        <p:xfrm>
          <a:off x="323531" y="1772813"/>
          <a:ext cx="8496941" cy="331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4712"/>
                <a:gridCol w="855324"/>
                <a:gridCol w="855324"/>
                <a:gridCol w="963593"/>
                <a:gridCol w="855324"/>
                <a:gridCol w="963593"/>
                <a:gridCol w="595478"/>
                <a:gridCol w="963593"/>
              </a:tblGrid>
              <a:tr h="1324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Types d’écoles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</a:t>
                      </a:r>
                      <a:r>
                        <a:rPr lang="fr-CA" sz="2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risque</a:t>
                      </a:r>
                      <a:endParaRPr lang="fr-CA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risque 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Garçons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risque Filles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Régulier 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fr-CA" sz="2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26 %</a:t>
                      </a:r>
                      <a:endParaRPr lang="fr-CA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662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SIAA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1005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fr-CA" sz="2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33 %</a:t>
                      </a:r>
                      <a:endParaRPr lang="fr-CA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662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1619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  <a:endParaRPr lang="fr-CA" sz="20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  <a:endParaRPr lang="fr-CA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ZoneTexte 5"/>
          <p:cNvSpPr txBox="1">
            <a:spLocks noChangeArrowheads="1"/>
          </p:cNvSpPr>
          <p:nvPr/>
        </p:nvSpPr>
        <p:spPr bwMode="auto">
          <a:xfrm>
            <a:off x="1042988" y="3142928"/>
            <a:ext cx="7129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fr-CA" altLang="fr-F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savoir issu de la recherche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730983"/>
              </p:ext>
            </p:extLst>
          </p:nvPr>
        </p:nvGraphicFramePr>
        <p:xfrm>
          <a:off x="1043608" y="1412776"/>
          <a:ext cx="6984776" cy="4040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0252"/>
                <a:gridCol w="1224943"/>
                <a:gridCol w="1379581"/>
              </a:tblGrid>
              <a:tr h="14011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selon le type de difficulté </a:t>
                      </a:r>
                      <a:b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CS, N 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3160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1272 </a:t>
                      </a:r>
                      <a:r>
                        <a:rPr lang="fr-CA" sz="16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(risque) </a:t>
                      </a:r>
                      <a:endParaRPr lang="fr-CA" sz="20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43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de difficulté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</a:tr>
              <a:tr h="43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Apprentissage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</a:tr>
              <a:tr h="43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Extériorisé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</a:tr>
              <a:tr h="43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Intériorisé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</a:tr>
              <a:tr h="43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Peu motivé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</a:tr>
              <a:tr h="43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1272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47" marR="44447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346372"/>
              </p:ext>
            </p:extLst>
          </p:nvPr>
        </p:nvGraphicFramePr>
        <p:xfrm>
          <a:off x="971601" y="1395702"/>
          <a:ext cx="7128791" cy="4049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1985"/>
                <a:gridCol w="1404985"/>
                <a:gridCol w="1211821"/>
              </a:tblGrid>
              <a:tr h="12414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des différents niveaux de risque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CS, N =  3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160 élèves 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417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de risque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</a:tr>
              <a:tr h="417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Risque faible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</a:tr>
              <a:tr h="417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Risque modéré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</a:tr>
              <a:tr h="417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Risque sévère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</a:tr>
              <a:tr h="722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surveiller</a:t>
                      </a:r>
                      <a:endParaRPr lang="fr-CA" sz="20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 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sans risque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2268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</a:tr>
              <a:tr h="417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3 160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60" marR="44460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67169"/>
              </p:ext>
            </p:extLst>
          </p:nvPr>
        </p:nvGraphicFramePr>
        <p:xfrm>
          <a:off x="1043609" y="927677"/>
          <a:ext cx="7272807" cy="549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9125"/>
                <a:gridCol w="911658"/>
                <a:gridCol w="786012"/>
                <a:gridCol w="786012"/>
              </a:tblGrid>
              <a:tr h="69286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Résultats du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: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  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et B  </a:t>
                      </a:r>
                      <a:b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1347 </a:t>
                      </a:r>
                      <a:r>
                        <a:rPr lang="fr-C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 ans à 5 ans intégrés)</a:t>
                      </a:r>
                      <a:endParaRPr lang="fr-CA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4304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Stables</a:t>
                      </a:r>
                      <a:endParaRPr lang="fr-CA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591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sans risque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64 %</a:t>
                      </a:r>
                      <a:endParaRPr lang="fr-CA" sz="2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à risque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556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à surveiller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fr-CA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4 %</a:t>
                      </a:r>
                      <a:endParaRPr lang="fr-C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4304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CA" sz="20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Amélioration</a:t>
                      </a:r>
                    </a:p>
                  </a:txBody>
                  <a:tcPr marL="44451" marR="444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054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« </a:t>
                      </a:r>
                      <a:r>
                        <a:rPr lang="fr-CA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risque »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 </a:t>
                      </a:r>
                      <a:r>
                        <a:rPr lang="fr-CA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sans risque »</a:t>
                      </a:r>
                      <a:endParaRPr lang="fr-CA" sz="20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 </a:t>
                      </a:r>
                      <a:r>
                        <a:rPr lang="fr-CA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risque »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« à </a:t>
                      </a:r>
                      <a:r>
                        <a:rPr lang="fr-CA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surveiller »</a:t>
                      </a:r>
                      <a:endParaRPr lang="fr-CA" sz="20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 </a:t>
                      </a:r>
                      <a:r>
                        <a:rPr lang="fr-CA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surveiller » 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 </a:t>
                      </a:r>
                      <a:r>
                        <a:rPr lang="fr-CA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sans risque »</a:t>
                      </a:r>
                      <a:endParaRPr lang="fr-CA" sz="20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= 240 </a:t>
                      </a:r>
                      <a:r>
                        <a:rPr lang="fr-CA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fr-CA" sz="20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17 %</a:t>
                      </a:r>
                      <a:endParaRPr lang="fr-CA" sz="2000" b="1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4304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r-CA" sz="20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Dégradation</a:t>
                      </a:r>
                    </a:p>
                  </a:txBody>
                  <a:tcPr marL="44451" marR="4445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43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« </a:t>
                      </a:r>
                      <a:r>
                        <a:rPr lang="fr-CA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sans risque » 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 </a:t>
                      </a:r>
                      <a:r>
                        <a:rPr lang="fr-CA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risque »</a:t>
                      </a:r>
                      <a:endParaRPr lang="fr-CA" sz="20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/>
                </a:tc>
                <a:tc rowSpan="3"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 = 249</a:t>
                      </a:r>
                      <a:r>
                        <a:rPr kumimoji="0" lang="fr-CA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fr-CA" sz="20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18 %</a:t>
                      </a:r>
                      <a:endParaRPr kumimoji="0" lang="fr-CA" sz="20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43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« </a:t>
                      </a:r>
                      <a:r>
                        <a:rPr lang="fr-CA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sans risque » </a:t>
                      </a:r>
                      <a:r>
                        <a:rPr lang="fr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 à </a:t>
                      </a:r>
                      <a:r>
                        <a:rPr lang="fr-CA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surveiller »</a:t>
                      </a:r>
                      <a:endParaRPr lang="fr-CA" sz="20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/>
                </a:tc>
                <a:tc gridSpan="3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hMerge="1"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43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« </a:t>
                      </a:r>
                      <a:r>
                        <a:rPr lang="fr-CA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surveiller »</a:t>
                      </a:r>
                      <a:r>
                        <a:rPr lang="fr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« </a:t>
                      </a:r>
                      <a:r>
                        <a:rPr lang="fr-CA" sz="20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risque »</a:t>
                      </a:r>
                      <a:endParaRPr lang="fr-CA" sz="20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/>
                </a:tc>
                <a:tc gridSpan="3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 hMerge="1"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ZoneTexte 5"/>
          <p:cNvSpPr txBox="1">
            <a:spLocks noChangeArrowheads="1"/>
          </p:cNvSpPr>
          <p:nvPr/>
        </p:nvSpPr>
        <p:spPr bwMode="auto">
          <a:xfrm>
            <a:off x="674688" y="2781300"/>
            <a:ext cx="7993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fr-CA" altLang="fr-FR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de l’expérience </a:t>
            </a:r>
            <a:r>
              <a:rPr lang="fr-CA" altLang="fr-F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altLang="fr-F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altLang="fr-F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CS </a:t>
            </a:r>
            <a:r>
              <a:rPr lang="fr-CA" altLang="fr-FR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l’Énergie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4506"/>
          <a:stretch/>
        </p:blipFill>
        <p:spPr bwMode="auto">
          <a:xfrm>
            <a:off x="0" y="0"/>
            <a:ext cx="9144000" cy="685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0"/>
            <a:ext cx="9182211" cy="684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792" y="15020"/>
            <a:ext cx="3672408" cy="461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Formation et Dépistage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8"/>
            <a:ext cx="9144001" cy="684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80" y="87028"/>
            <a:ext cx="4680520" cy="317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Rencontre-école – Analyse de résultats - Moyens</a:t>
            </a:r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2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1720" y="245846"/>
            <a:ext cx="5184576" cy="461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Ateliers Formation / Types d’élèves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" y="0"/>
            <a:ext cx="91436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44624"/>
            <a:ext cx="4536504" cy="30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Ateliers Formation / Types d’élèves</a:t>
            </a:r>
            <a:endParaRPr lang="fr-CA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37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836712"/>
            <a:ext cx="51845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Suivi en cours d’année et </a:t>
            </a:r>
            <a:b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Opération classement / fin d’année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195" name="Espace réservé du contenu 9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053182"/>
            <a:ext cx="8229600" cy="4464050"/>
          </a:xfrm>
        </p:spPr>
        <p:txBody>
          <a:bodyPr>
            <a:noAutofit/>
          </a:bodyPr>
          <a:lstStyle/>
          <a:p>
            <a:pPr marL="457200" indent="-457200">
              <a:buFont typeface="Wingdings 2" panose="05020102010507070707" pitchFamily="18" charset="2"/>
              <a:buNone/>
            </a:pPr>
            <a:endParaRPr lang="fr-CA" altLang="fr-FR" sz="1800" dirty="0" smtClean="0"/>
          </a:p>
          <a:p>
            <a:pPr marL="355600" indent="-355600">
              <a:spcBef>
                <a:spcPts val="0"/>
              </a:spcBef>
            </a:pPr>
            <a:r>
              <a:rPr lang="fr-CA" alt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processus menant au décrochage scolaire commence  </a:t>
            </a:r>
            <a:br>
              <a:rPr lang="fr-CA" alt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alt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dès le préscolaire et le primaire</a:t>
            </a:r>
            <a:r>
              <a:rPr lang="fr-CA" altLang="fr-FR" sz="1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A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CA" alt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alt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0"/>
              </a:spcBef>
            </a:pPr>
            <a:endParaRPr lang="fr-CA" alt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0"/>
              </a:spcBef>
            </a:pPr>
            <a:r>
              <a:rPr lang="fr-CA" alt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Meilleurs prédicteurs en 1re année (7 ans) du risque de décrocher au secondaire (12 ans)</a:t>
            </a:r>
            <a:r>
              <a:rPr lang="fr-CA" altLang="fr-FR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CA" alt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23913" lvl="1" indent="-457200">
              <a:spcBef>
                <a:spcPts val="1200"/>
              </a:spcBef>
            </a:pPr>
            <a:r>
              <a:rPr lang="fr-CA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Difficultés en lecture </a:t>
            </a:r>
          </a:p>
          <a:p>
            <a:pPr marL="823913" lvl="1" indent="-457200">
              <a:spcBef>
                <a:spcPts val="600"/>
              </a:spcBef>
            </a:pPr>
            <a:r>
              <a:rPr lang="fr-CA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Difficulté </a:t>
            </a:r>
            <a:r>
              <a:rPr lang="fr-CA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d’engagement (participation en classe</a:t>
            </a:r>
            <a:r>
              <a:rPr lang="fr-CA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3913" lvl="1" indent="-457200">
              <a:spcBef>
                <a:spcPts val="0"/>
              </a:spcBef>
            </a:pPr>
            <a:r>
              <a:rPr lang="fr-CA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Problèmes de discipline (problème de comportement)</a:t>
            </a:r>
            <a:r>
              <a:rPr lang="fr-CA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/>
            <a:endParaRPr lang="fr-CA" altLang="fr-FR" sz="2400" dirty="0" smtClean="0"/>
          </a:p>
          <a:p>
            <a:pPr marL="457200" indent="-457200">
              <a:buNone/>
            </a:pPr>
            <a:r>
              <a:rPr lang="fr-CA" altLang="fr-F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A" altLang="fr-FR" sz="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CA" altLang="fr-F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Fortin </a:t>
            </a:r>
            <a:r>
              <a:rPr lang="fr-CA" altLang="fr-FR" sz="8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fr-CA" altLang="fr-FR" sz="800" dirty="0">
                <a:latin typeface="Arial" panose="020B0604020202020204" pitchFamily="34" charset="0"/>
                <a:cs typeface="Arial" panose="020B0604020202020204" pitchFamily="34" charset="0"/>
              </a:rPr>
              <a:t>., 2013;  Garnier, Stein et Jacobs,1997; Janosz, Leblanc, </a:t>
            </a:r>
            <a:r>
              <a:rPr lang="fr-CA" alt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Boulerice</a:t>
            </a:r>
            <a:r>
              <a:rPr lang="fr-CA" altLang="fr-FR" sz="800" dirty="0">
                <a:latin typeface="Arial" panose="020B0604020202020204" pitchFamily="34" charset="0"/>
                <a:cs typeface="Arial" panose="020B0604020202020204" pitchFamily="34" charset="0"/>
              </a:rPr>
              <a:t>  et Tremblay, 2000; </a:t>
            </a:r>
            <a:r>
              <a:rPr lang="fr-CA" alt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Jimerson</a:t>
            </a:r>
            <a:r>
              <a:rPr lang="fr-CA" altLang="fr-FR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Egeland</a:t>
            </a:r>
            <a:r>
              <a:rPr lang="fr-CA" altLang="fr-FR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Sroufe</a:t>
            </a:r>
            <a:r>
              <a:rPr lang="fr-CA" altLang="fr-FR" sz="800" dirty="0">
                <a:latin typeface="Arial" panose="020B0604020202020204" pitchFamily="34" charset="0"/>
                <a:cs typeface="Arial" panose="020B0604020202020204" pitchFamily="34" charset="0"/>
              </a:rPr>
              <a:t> et Carlson, 2000;  Rouquette, Côté, </a:t>
            </a:r>
            <a:r>
              <a:rPr lang="fr-CA" altLang="fr-FR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Pryor</a:t>
            </a:r>
            <a:r>
              <a:rPr lang="fr-CA" altLang="fr-F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Carbonneau</a:t>
            </a:r>
            <a:r>
              <a:rPr lang="fr-CA" altLang="fr-FR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Vitaro</a:t>
            </a:r>
            <a:r>
              <a:rPr lang="fr-CA" altLang="fr-FR" sz="800" dirty="0">
                <a:latin typeface="Arial" panose="020B0604020202020204" pitchFamily="34" charset="0"/>
                <a:cs typeface="Arial" panose="020B0604020202020204" pitchFamily="34" charset="0"/>
              </a:rPr>
              <a:t> et Tremblay, 2012; </a:t>
            </a:r>
            <a:r>
              <a:rPr lang="fr-CA" alt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Vitaro</a:t>
            </a:r>
            <a:r>
              <a:rPr lang="fr-CA" altLang="fr-FR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Brendgen</a:t>
            </a:r>
            <a:r>
              <a:rPr lang="fr-CA" altLang="fr-FR" sz="800" dirty="0">
                <a:latin typeface="Arial" panose="020B0604020202020204" pitchFamily="34" charset="0"/>
                <a:cs typeface="Arial" panose="020B0604020202020204" pitchFamily="34" charset="0"/>
              </a:rPr>
              <a:t>, Larose et Tremblay, 2005). </a:t>
            </a:r>
            <a:endParaRPr lang="fr-CA" altLang="fr-F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fr-CA" altLang="fr-F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A" altLang="fr-FR" sz="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fr-CA" altLang="fr-F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Janosz </a:t>
            </a:r>
            <a:r>
              <a:rPr lang="fr-CA" altLang="fr-FR" sz="800" dirty="0">
                <a:latin typeface="Arial" panose="020B0604020202020204" pitchFamily="34" charset="0"/>
                <a:cs typeface="Arial" panose="020B0604020202020204" pitchFamily="34" charset="0"/>
              </a:rPr>
              <a:t>et al (2013</a:t>
            </a:r>
            <a:r>
              <a:rPr lang="fr-CA" altLang="fr-F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CA" altLang="fr-FR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CA" altLang="fr-FR" sz="800" dirty="0" smtClean="0"/>
          </a:p>
          <a:p>
            <a:pPr marL="457200" indent="-457200">
              <a:buFont typeface="Wingdings 2" panose="05020102010507070707" pitchFamily="18" charset="2"/>
              <a:buNone/>
            </a:pPr>
            <a:endParaRPr lang="fr-CA" altLang="fr-FR" dirty="0" smtClean="0"/>
          </a:p>
          <a:p>
            <a:pPr marL="457200" indent="-457200"/>
            <a:endParaRPr lang="fr-CA" altLang="fr-FR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ZoneTexte 5"/>
          <p:cNvSpPr txBox="1">
            <a:spLocks noChangeArrowheads="1"/>
          </p:cNvSpPr>
          <p:nvPr/>
        </p:nvSpPr>
        <p:spPr bwMode="auto">
          <a:xfrm>
            <a:off x="395288" y="1546334"/>
            <a:ext cx="8497887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Aft>
                <a:spcPts val="1200"/>
              </a:spcAft>
              <a:defRPr/>
            </a:pPr>
            <a:r>
              <a:rPr lang="fr-CA" altLang="fr-FR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 de répertoire</a:t>
            </a:r>
            <a:br>
              <a:rPr lang="fr-CA" altLang="fr-FR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altLang="fr-FR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CTREQ</a:t>
            </a:r>
            <a:endParaRPr lang="fr-CA" sz="3600" b="1" dirty="0" smtClean="0"/>
          </a:p>
          <a:p>
            <a:pPr algn="ctr">
              <a:spcBef>
                <a:spcPts val="600"/>
              </a:spcBef>
              <a:defRPr/>
            </a:pPr>
            <a:r>
              <a:rPr lang="fr-CA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Agir dès les premiers signes</a:t>
            </a:r>
          </a:p>
          <a:p>
            <a:pPr algn="ctr">
              <a:spcBef>
                <a:spcPts val="1200"/>
              </a:spcBef>
              <a:defRPr/>
            </a:pPr>
            <a:r>
              <a:rPr lang="fr-CA" sz="2800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Répertoire de pratiques efficaces ou prometteuses auprès d’élèves à risque du préscolaire </a:t>
            </a:r>
            <a:br>
              <a:rPr lang="fr-CA" sz="2800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800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du </a:t>
            </a:r>
            <a:r>
              <a:rPr lang="fr-CA" sz="2800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primaire</a:t>
            </a:r>
            <a:endParaRPr lang="fr-CA" sz="2800" i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1923" name="Espace réservé du contenu 9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59632" y="1559843"/>
            <a:ext cx="7704856" cy="4389437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Suggestions d’actions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concrètes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à réaliser par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l’enseignant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classe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(ex. stratégies, techniques, utilisation de matériel pédagogique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Quatre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types d’élèves à risque (identifiés lors du dépistage à l’aide du logiciel </a:t>
            </a:r>
            <a:r>
              <a:rPr lang="fr-CA" sz="2000" i="1" dirty="0">
                <a:latin typeface="Arial" panose="020B0604020202020204" pitchFamily="34" charset="0"/>
                <a:cs typeface="Arial" panose="020B0604020202020204" pitchFamily="34" charset="0"/>
              </a:rPr>
              <a:t>Premiers </a:t>
            </a:r>
            <a:r>
              <a:rPr lang="fr-C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signes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defRPr/>
            </a:pPr>
            <a:r>
              <a:rPr lang="fr-C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Apprentissage, comportement extériorisé, comportement intériorisé et motivation</a:t>
            </a: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Stade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de développement des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jeunes</a:t>
            </a:r>
          </a:p>
          <a:p>
            <a:pPr lvl="1">
              <a:defRPr/>
            </a:pPr>
            <a:r>
              <a:rPr lang="fr-C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Maternelle 5 ans, 1</a:t>
            </a:r>
            <a:r>
              <a:rPr lang="fr-CA" sz="1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C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cycle, 2</a:t>
            </a:r>
            <a:r>
              <a:rPr lang="fr-CA" sz="1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cycle, 3</a:t>
            </a:r>
            <a:r>
              <a:rPr lang="fr-CA" sz="1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cycle</a:t>
            </a:r>
            <a:endParaRPr lang="fr-CA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Démarche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de recherche rigoureuse </a:t>
            </a: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C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Recension </a:t>
            </a:r>
            <a:r>
              <a:rPr lang="fr-CA" sz="1800" i="1" dirty="0">
                <a:latin typeface="Arial" panose="020B0604020202020204" pitchFamily="34" charset="0"/>
                <a:cs typeface="Arial" panose="020B0604020202020204" pitchFamily="34" charset="0"/>
              </a:rPr>
              <a:t>d’écrits, collecte de données et validation </a:t>
            </a:r>
            <a:r>
              <a:rPr lang="fr-C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auprès </a:t>
            </a:r>
            <a:r>
              <a:rPr lang="fr-CA" sz="1800" i="1" dirty="0">
                <a:latin typeface="Arial" panose="020B0604020202020204" pitchFamily="34" charset="0"/>
                <a:cs typeface="Arial" panose="020B0604020202020204" pitchFamily="34" charset="0"/>
              </a:rPr>
              <a:t>de milieux </a:t>
            </a:r>
            <a:r>
              <a:rPr lang="fr-C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scolaires</a:t>
            </a:r>
          </a:p>
          <a:p>
            <a:pPr marL="0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fr-C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Début au printemps 2015 et année 2015-2016</a:t>
            </a:r>
            <a:r>
              <a:rPr lang="fr-CA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A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alt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5615" y="692696"/>
            <a:ext cx="3168353" cy="461665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9388"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latin typeface="Trebuchet MS" panose="020B0603020202020204" pitchFamily="34" charset="0"/>
              </a:rPr>
              <a:t>Projet de répertoire</a:t>
            </a:r>
            <a:endParaRPr lang="fr-FR" altLang="fr-FR" sz="24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0" y="6300788"/>
            <a:ext cx="88392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buClr>
                <a:srgbClr val="E3EB00"/>
              </a:buClr>
              <a:buSzPct val="85000"/>
              <a:buFont typeface="Wingdings" charset="2"/>
              <a:buNone/>
              <a:tabLst>
                <a:tab pos="4391025" algn="ctr"/>
                <a:tab pos="8461375" algn="r"/>
              </a:tabLst>
              <a:defRPr/>
            </a:pPr>
            <a:r>
              <a:rPr lang="en-CA" sz="800" dirty="0">
                <a:solidFill>
                  <a:srgbClr val="0036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CA" sz="900" dirty="0">
                <a:solidFill>
                  <a:srgbClr val="0036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page </a:t>
            </a:r>
            <a:fld id="{55247AD7-7266-48BA-A80A-503768DE4F72}" type="slidenum">
              <a:rPr lang="en-CA" sz="900">
                <a:solidFill>
                  <a:srgbClr val="0036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>
                  <a:srgbClr val="E3EB00"/>
                </a:buClr>
                <a:buSzPct val="85000"/>
                <a:buFont typeface="Wingdings" charset="2"/>
                <a:buNone/>
                <a:tabLst>
                  <a:tab pos="4391025" algn="ctr"/>
                  <a:tab pos="8461375" algn="r"/>
                </a:tabLst>
                <a:defRPr/>
              </a:pPr>
              <a:t>42</a:t>
            </a:fld>
            <a:r>
              <a:rPr lang="en-CA" sz="900" dirty="0"/>
              <a:t> </a:t>
            </a:r>
            <a:r>
              <a:rPr lang="en-CA" sz="900" b="1">
                <a:solidFill>
                  <a:srgbClr val="00366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imes New Roman" charset="0"/>
              </a:rPr>
              <a:t>	</a:t>
            </a:r>
            <a:r>
              <a:rPr lang="en-CA" sz="1000" b="1">
                <a:solidFill>
                  <a:srgbClr val="00366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Times New Roman" charset="0"/>
              </a:rPr>
              <a:t> </a:t>
            </a:r>
            <a:endParaRPr lang="fr-CA" sz="1000" dirty="0">
              <a:solidFill>
                <a:srgbClr val="00366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charset="0"/>
            </a:endParaRPr>
          </a:p>
        </p:txBody>
      </p:sp>
      <p:pic>
        <p:nvPicPr>
          <p:cNvPr id="51203" name="Picture 4" descr="28E62871-E470-4465-859F-8AAF077AB634@no-domain-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27000"/>
            <a:ext cx="4075435" cy="607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ZoneTexte 1"/>
          <p:cNvSpPr txBox="1">
            <a:spLocks noChangeArrowheads="1"/>
          </p:cNvSpPr>
          <p:nvPr/>
        </p:nvSpPr>
        <p:spPr bwMode="auto">
          <a:xfrm>
            <a:off x="3132138" y="6443663"/>
            <a:ext cx="278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>
                <a:latin typeface="Arial" charset="0"/>
              </a:rPr>
              <a:t>www.beliveauediteur.com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1341"/>
            <a:ext cx="4275138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8555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ZoneTexte 5"/>
          <p:cNvSpPr txBox="1">
            <a:spLocks noChangeArrowheads="1"/>
          </p:cNvSpPr>
          <p:nvPr/>
        </p:nvSpPr>
        <p:spPr bwMode="auto">
          <a:xfrm>
            <a:off x="395288" y="836613"/>
            <a:ext cx="849788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fr-CA" sz="3600" b="1" dirty="0" smtClean="0"/>
          </a:p>
          <a:p>
            <a:pPr algn="ctr">
              <a:defRPr/>
            </a:pPr>
            <a:r>
              <a:rPr lang="fr-CA" sz="2800" i="1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WWW.CTREQ.QC.CA</a:t>
            </a:r>
            <a:r>
              <a:rPr lang="fr-CA" sz="28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CA" sz="2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CA" sz="2800" i="1" dirty="0" smtClean="0">
                <a:solidFill>
                  <a:schemeClr val="accent1">
                    <a:lumMod val="50000"/>
                  </a:schemeClr>
                </a:solidFill>
              </a:rPr>
              <a:t>Programmation de Premiers signes</a:t>
            </a:r>
            <a:br>
              <a:rPr lang="fr-CA" sz="2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CA" sz="2800" i="1" dirty="0" smtClean="0">
                <a:solidFill>
                  <a:schemeClr val="accent1">
                    <a:lumMod val="50000"/>
                  </a:schemeClr>
                </a:solidFill>
              </a:rPr>
              <a:t>CTREQ: 418-658-2332</a:t>
            </a:r>
            <a:br>
              <a:rPr lang="fr-CA" sz="2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CA" sz="2800" i="1" dirty="0" smtClean="0">
                <a:solidFill>
                  <a:schemeClr val="accent1">
                    <a:lumMod val="50000"/>
                  </a:schemeClr>
                </a:solidFill>
              </a:rPr>
              <a:t>Pierre-Luc Girard poste 25</a:t>
            </a:r>
          </a:p>
          <a:p>
            <a:pPr algn="ctr">
              <a:defRPr/>
            </a:pPr>
            <a:endParaRPr lang="fr-CA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CA" sz="2800" i="1" dirty="0" smtClean="0">
                <a:solidFill>
                  <a:schemeClr val="accent1">
                    <a:lumMod val="50000"/>
                  </a:schemeClr>
                </a:solidFill>
              </a:rPr>
              <a:t>Le Guide</a:t>
            </a:r>
            <a:br>
              <a:rPr lang="fr-CA" sz="2800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fr-CA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fr-CA" sz="3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fr-CA" altLang="fr-FR" sz="36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fr-CA" altLang="fr-FR" sz="32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2227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1050" y="4076700"/>
            <a:ext cx="6049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i="1" u="sng">
                <a:latin typeface="Arial" charset="0"/>
                <a:hlinkClick r:id="rId5"/>
              </a:rPr>
              <a:t>http://www.ctreq.qc.ca/realisation/premiers-signes-guide/</a:t>
            </a:r>
            <a:r>
              <a:rPr lang="fr-CA" altLang="fr-FR" sz="1800" i="1">
                <a:latin typeface="Arial" charset="0"/>
              </a:rPr>
              <a:t> </a:t>
            </a:r>
            <a:endParaRPr lang="fr-CA" altLang="fr-FR" sz="1800">
              <a:latin typeface="Arial" charset="0"/>
            </a:endParaRPr>
          </a:p>
        </p:txBody>
      </p:sp>
      <p:pic>
        <p:nvPicPr>
          <p:cNvPr id="52228" name="Image 1" descr="CTREQ_bandeau_couleur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373688"/>
            <a:ext cx="4640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81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2530" name="Espace réservé du contenu 9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44154"/>
            <a:ext cx="8229600" cy="3529062"/>
          </a:xfrm>
        </p:spPr>
        <p:txBody>
          <a:bodyPr/>
          <a:lstStyle/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sz="1800" dirty="0" smtClean="0"/>
          </a:p>
          <a:p>
            <a:pPr>
              <a:spcBef>
                <a:spcPts val="1200"/>
              </a:spcBef>
              <a:defRPr/>
            </a:pPr>
            <a:r>
              <a:rPr lang="fr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Liens </a:t>
            </a:r>
            <a:r>
              <a:rPr lang="fr-CA" sz="2200" b="1" dirty="0">
                <a:latin typeface="Arial" panose="020B0604020202020204" pitchFamily="34" charset="0"/>
                <a:cs typeface="Arial" panose="020B0604020202020204" pitchFamily="34" charset="0"/>
              </a:rPr>
              <a:t>entre l’obtention d’un diplôme du secondaire et des variables d’enfants de la maternelle (5 </a:t>
            </a:r>
            <a:r>
              <a:rPr lang="fr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ans)</a:t>
            </a:r>
            <a:r>
              <a:rPr lang="fr-CA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defRPr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Problèmes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de comportement (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hyperactivité / déficit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d’attention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defRPr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Agressivité / trouble d’opposition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à la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maternelle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defRPr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Problèmes d’attention 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altLang="fr-FR" dirty="0" smtClean="0"/>
          </a:p>
          <a:p>
            <a:pPr marL="0" indent="0">
              <a:buNone/>
              <a:defRPr/>
            </a:pPr>
            <a:endParaRPr lang="fr-CA" sz="10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fr-CA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fr-CA" sz="10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fr-CA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Selon </a:t>
            </a:r>
            <a:r>
              <a:rPr lang="fr-CA" sz="1000" dirty="0" err="1">
                <a:latin typeface="Arial" panose="020B0604020202020204" pitchFamily="34" charset="0"/>
                <a:cs typeface="Arial" panose="020B0604020202020204" pitchFamily="34" charset="0"/>
              </a:rPr>
              <a:t>Vitaro</a:t>
            </a: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 et al (2005</a:t>
            </a:r>
            <a:r>
              <a:rPr lang="fr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altLang="fr-FR" sz="10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2530" name="Espace réservé du contenu 9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68760"/>
            <a:ext cx="8229600" cy="50419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fr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Autre </a:t>
            </a:r>
            <a:r>
              <a:rPr lang="fr-CA" sz="2200" b="1" dirty="0">
                <a:latin typeface="Arial" panose="020B0604020202020204" pitchFamily="34" charset="0"/>
                <a:cs typeface="Arial" panose="020B0604020202020204" pitchFamily="34" charset="0"/>
              </a:rPr>
              <a:t>facteur </a:t>
            </a:r>
            <a:r>
              <a:rPr lang="fr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très </a:t>
            </a:r>
            <a:r>
              <a:rPr lang="fr-CA" sz="2200" b="1" dirty="0"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fr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la </a:t>
            </a:r>
            <a:r>
              <a:rPr lang="fr-CA" sz="2200" b="1" dirty="0">
                <a:latin typeface="Arial" panose="020B0604020202020204" pitchFamily="34" charset="0"/>
                <a:cs typeface="Arial" panose="020B0604020202020204" pitchFamily="34" charset="0"/>
              </a:rPr>
              <a:t>relation </a:t>
            </a:r>
            <a:r>
              <a:rPr lang="fr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maître-élève</a:t>
            </a:r>
            <a:endParaRPr lang="fr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Lien entre la qualité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de la relation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 la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réussite scolaire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sz="1000" dirty="0" err="1">
                <a:latin typeface="Arial" panose="020B0604020202020204" pitchFamily="34" charset="0"/>
                <a:cs typeface="Arial" panose="020B0604020202020204" pitchFamily="34" charset="0"/>
              </a:rPr>
              <a:t>Ladd</a:t>
            </a: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, 1997) </a:t>
            </a:r>
            <a:endParaRPr lang="fr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Prédicteur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de l’adaptation scolaire, des comportements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classe et de la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réussite scolaire </a:t>
            </a: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Hamre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Pianta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, 2001 ; 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Pianta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CA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rédicteur du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risque de décrochage scolaire </a:t>
            </a: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Doré-Côté, 2006; Fortin, Marcotte, Diallo, </a:t>
            </a:r>
            <a:r>
              <a:rPr lang="fr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Potvin et Royer</a:t>
            </a: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, 2013)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Peut-être un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facteur de protection </a:t>
            </a: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Fallu </a:t>
            </a:r>
            <a:r>
              <a:rPr lang="fr-CA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etJanosz</a:t>
            </a: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, 2003; 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Hamre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Pianta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, 2001 ; Lessard, Fortin, 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Butler-</a:t>
            </a:r>
            <a:r>
              <a:rPr lang="fr-F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Kisber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et Marcotte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r>
              <a:rPr lang="fr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sz="1000" dirty="0"/>
          </a:p>
          <a:p>
            <a:pPr marL="457200" indent="-457200">
              <a:defRPr/>
            </a:pPr>
            <a:endParaRPr lang="fr-CA" sz="2400" dirty="0"/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/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/>
          </a:p>
          <a:p>
            <a:pPr marL="457200" indent="-457200">
              <a:defRPr/>
            </a:pPr>
            <a:endParaRPr lang="fr-CA" altLang="fr-FR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2530" name="Espace réservé du contenu 9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288" y="1458913"/>
            <a:ext cx="8229600" cy="3914775"/>
          </a:xfrm>
        </p:spPr>
        <p:txBody>
          <a:bodyPr/>
          <a:lstStyle/>
          <a:p>
            <a:pPr>
              <a:defRPr/>
            </a:pPr>
            <a:r>
              <a:rPr lang="fr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Constats dégagés des </a:t>
            </a:r>
            <a:r>
              <a:rPr lang="fr-CA" sz="2200" b="1" dirty="0">
                <a:latin typeface="Arial" panose="020B0604020202020204" pitchFamily="34" charset="0"/>
                <a:cs typeface="Arial" panose="020B0604020202020204" pitchFamily="34" charset="0"/>
              </a:rPr>
              <a:t>études </a:t>
            </a:r>
            <a:r>
              <a:rPr lang="fr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longitudinales</a:t>
            </a:r>
            <a:r>
              <a:rPr lang="fr-CA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Possibilité d’identifier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tôt des facteurs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qui influencent </a:t>
            </a:r>
            <a:b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cheminement scolaire des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élèves.  </a:t>
            </a:r>
            <a:b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Possibilité d’identifier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tôt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prédicteurs de la trajectoire négative qui mènent à la non-diplomation ou au décrochage scolaire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la fin du secondaire.   </a:t>
            </a:r>
          </a:p>
          <a:p>
            <a:pPr marL="0" indent="0">
              <a:buNone/>
              <a:defRPr/>
            </a:pPr>
            <a:endParaRPr lang="fr-CA" sz="2000" dirty="0"/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/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/>
          </a:p>
          <a:p>
            <a:pPr marL="457200" indent="-457200">
              <a:defRPr/>
            </a:pPr>
            <a:endParaRPr lang="fr-CA" altLang="fr-FR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2530" name="Espace réservé du contenu 9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39850"/>
            <a:ext cx="8229600" cy="4105275"/>
          </a:xfrm>
        </p:spPr>
        <p:txBody>
          <a:bodyPr/>
          <a:lstStyle/>
          <a:p>
            <a:pPr>
              <a:defRPr/>
            </a:pP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Élément 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important dans </a:t>
            </a: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 dépistage 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des élèves à </a:t>
            </a: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risque : </a:t>
            </a:r>
          </a:p>
          <a:p>
            <a:pPr lvl="1">
              <a:defRPr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collaboration des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enseignants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dans la collecte de données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sur le cheminement des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élèves </a:t>
            </a:r>
            <a:b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(difficulté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anticipée et attitude à leur égard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C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 jugement des enseignants à l’égard du développement ou du rendement scolaire de leurs élèves, sans être parfaite, est fiable. </a:t>
            </a:r>
            <a:b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Tétreault</a:t>
            </a:r>
            <a:r>
              <a:rPr lang="fr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et Desrosiers, 2013; </a:t>
            </a:r>
            <a:r>
              <a:rPr lang="fr-CA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Mashburn</a:t>
            </a:r>
            <a:r>
              <a:rPr lang="fr-CA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et Henry, 2004).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fr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 2" panose="05020102010507070707" pitchFamily="18" charset="2"/>
              <a:buNone/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4661" y="838453"/>
            <a:ext cx="6904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4E3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4E3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8228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À quoi peut servir le dépistage</a:t>
            </a:r>
          </a:p>
        </p:txBody>
      </p:sp>
      <p:sp>
        <p:nvSpPr>
          <p:cNvPr id="13315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3810000" y="4038600"/>
            <a:ext cx="152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844824"/>
            <a:ext cx="8609012" cy="3683000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ébit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ébit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10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11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12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13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14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15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2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3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4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5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6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7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8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ppt/theme/themeOverride9.xml><?xml version="1.0" encoding="utf-8"?>
<a:themeOverride xmlns:a="http://schemas.openxmlformats.org/drawingml/2006/main">
  <a:clrScheme name="Mod">
    <a:dk1>
      <a:sysClr val="windowText" lastClr="000000"/>
    </a:dk1>
    <a:lt1>
      <a:sysClr val="window" lastClr="FFFFFF"/>
    </a:lt1>
    <a:dk2>
      <a:srgbClr val="065218"/>
    </a:dk2>
    <a:lt2>
      <a:srgbClr val="EDF3AE"/>
    </a:lt2>
    <a:accent1>
      <a:srgbClr val="8FCB17"/>
    </a:accent1>
    <a:accent2>
      <a:srgbClr val="769F11"/>
    </a:accent2>
    <a:accent3>
      <a:srgbClr val="D4E336"/>
    </a:accent3>
    <a:accent4>
      <a:srgbClr val="0C8228"/>
    </a:accent4>
    <a:accent5>
      <a:srgbClr val="C0EDA8"/>
    </a:accent5>
    <a:accent6>
      <a:srgbClr val="3B4F18"/>
    </a:accent6>
    <a:hlink>
      <a:srgbClr val="0A6A21"/>
    </a:hlink>
    <a:folHlink>
      <a:srgbClr val="406E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9294</TotalTime>
  <Words>759</Words>
  <Application>Microsoft Office PowerPoint</Application>
  <PresentationFormat>Affichage à l'écran (4:3)</PresentationFormat>
  <Paragraphs>311</Paragraphs>
  <Slides>43</Slides>
  <Notes>26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7" baseType="lpstr">
      <vt:lpstr>Débit</vt:lpstr>
      <vt:lpstr>2_Débit</vt:lpstr>
      <vt:lpstr>1_Débit</vt:lpstr>
      <vt:lpstr>Clip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Persévérance ou décrochage   Que deviennent des élèves de maternelle, 11 ans plus tard??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 Potvin</dc:creator>
  <cp:lastModifiedBy>PIERRE.POTVIN@UQTR.CA</cp:lastModifiedBy>
  <cp:revision>666</cp:revision>
  <cp:lastPrinted>2015-03-24T13:45:07Z</cp:lastPrinted>
  <dcterms:created xsi:type="dcterms:W3CDTF">2010-03-10T14:37:29Z</dcterms:created>
  <dcterms:modified xsi:type="dcterms:W3CDTF">2015-03-27T17:58:14Z</dcterms:modified>
</cp:coreProperties>
</file>