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684" r:id="rId3"/>
    <p:sldMasterId id="2147483660" r:id="rId4"/>
    <p:sldMasterId id="2147483708" r:id="rId5"/>
    <p:sldMasterId id="2147483792" r:id="rId6"/>
  </p:sldMasterIdLst>
  <p:notesMasterIdLst>
    <p:notesMasterId r:id="rId33"/>
  </p:notesMasterIdLst>
  <p:handoutMasterIdLst>
    <p:handoutMasterId r:id="rId34"/>
  </p:handoutMasterIdLst>
  <p:sldIdLst>
    <p:sldId id="256" r:id="rId7"/>
    <p:sldId id="395" r:id="rId8"/>
    <p:sldId id="415" r:id="rId9"/>
    <p:sldId id="398" r:id="rId10"/>
    <p:sldId id="399" r:id="rId11"/>
    <p:sldId id="416" r:id="rId12"/>
    <p:sldId id="400" r:id="rId13"/>
    <p:sldId id="417" r:id="rId14"/>
    <p:sldId id="401" r:id="rId15"/>
    <p:sldId id="418" r:id="rId16"/>
    <p:sldId id="402" r:id="rId17"/>
    <p:sldId id="419" r:id="rId18"/>
    <p:sldId id="405" r:id="rId19"/>
    <p:sldId id="404" r:id="rId20"/>
    <p:sldId id="406" r:id="rId21"/>
    <p:sldId id="409" r:id="rId22"/>
    <p:sldId id="410" r:id="rId23"/>
    <p:sldId id="411" r:id="rId24"/>
    <p:sldId id="412" r:id="rId25"/>
    <p:sldId id="413" r:id="rId26"/>
    <p:sldId id="407" r:id="rId27"/>
    <p:sldId id="408" r:id="rId28"/>
    <p:sldId id="420" r:id="rId29"/>
    <p:sldId id="403" r:id="rId30"/>
    <p:sldId id="414" r:id="rId31"/>
    <p:sldId id="421" r:id="rId32"/>
  </p:sldIdLst>
  <p:sldSz cx="9144000" cy="6858000" type="screen4x3"/>
  <p:notesSz cx="6858000" cy="99472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Laliberte" initials="VL" lastIdx="3" clrIdx="0">
    <p:extLst/>
  </p:cmAuthor>
  <p:cmAuthor id="2" name="Helene Rioux" initials="HR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C47"/>
    <a:srgbClr val="2CD4C4"/>
    <a:srgbClr val="A21DA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3" autoAdjust="0"/>
    <p:restoredTop sz="94660"/>
  </p:normalViewPr>
  <p:slideViewPr>
    <p:cSldViewPr snapToGrid="0">
      <p:cViewPr>
        <p:scale>
          <a:sx n="88" d="100"/>
          <a:sy n="88" d="100"/>
        </p:scale>
        <p:origin x="-341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93" cy="4977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3991" y="1"/>
            <a:ext cx="2972392" cy="4977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62E1CA61-0237-4778-AB6F-23A181783640}" type="datetimeFigureOut">
              <a:rPr lang="fr-CA" smtClean="0"/>
              <a:pPr/>
              <a:t>2018-11-23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7911"/>
            <a:ext cx="2972393" cy="497763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3991" y="9447911"/>
            <a:ext cx="2972392" cy="497763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092716A-1E11-4B52-A499-E14C49C48A6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108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9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FAEF622A-2201-4561-9654-AB46117AD83F}" type="datetimeFigureOut">
              <a:rPr lang="fr-CA" smtClean="0"/>
              <a:pPr/>
              <a:t>2018-11-23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71800" cy="499090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16930BA8-CF94-4DB3-A4B2-6811E3B8EF33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1411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F22C-852D-4830-8E91-21D6EA685A0D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441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70D8-F390-47A5-A9CD-EEE93B2B879F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348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F23-CC59-402E-91D7-2798C7B298D1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77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0FA3-BA48-4C64-9AF9-3FD1AC362F77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984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2ABE-F2E9-4623-B8A1-A871C900F7AE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015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E989-BA63-437F-AFDF-BF6214E0681C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5182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5D5E-F6C9-42BE-8BDE-FB054CEAAA42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49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2306-44EA-42C3-A0A3-91ABC5A591ED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82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E389-30AB-44A2-A130-8AFD32A22471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62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2C21-DDCE-4B44-AB23-F4122E02C762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1534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3D7C-8828-4222-99ED-A8F5D6A02022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71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08F-57F5-4573-BAEE-644C1BF165B4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004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43E1-1D97-4BA4-9E42-713A5E9A9C16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12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ED34-D2ED-40FE-9CC9-F164D941B5DD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49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E82F-0A89-4946-A90A-F8BA2FC636AB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447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E8AB-0817-4CB8-A376-C21B2121FBF0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250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503-5C27-419E-8D82-1696E0F8E397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309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9EAC-ABB4-4097-B7E7-059E717782CE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61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FD93-C04D-4A5A-BABB-084DF2B91BB7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521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FE4E-D416-4EF9-A75A-0EE4B1391F5B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35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9451-685A-4B29-BA50-3A69E22B994E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624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6FC9-3E3F-4574-9612-BCD3EF186C8B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413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8C7C-A7AA-4165-B619-4D7EE0A38BCA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52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51A5-D78F-4DBA-93C3-A7018260E9BF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987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3128-23DB-48D5-8C58-71DF978A9D64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666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6852-E2AD-44E1-B1F6-A3E0C9943A5D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77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854E-8579-4D2E-9F1C-F13679835298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00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160A-4834-4707-8066-5018213704EE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843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1C4C-B95E-460F-9201-EE6721910C1E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13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029F-8F6F-465E-AF22-D856C88F70B0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962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0648-7BCA-4AF3-BC6A-F36900ACC6CB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02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EA3B-33F6-419F-A8BA-3F4C9CE8997F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33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E96D-7FA4-4B47-9F99-B97B08208463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62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5B38-1D0B-46BE-BDAB-E3BB306542E5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75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7886-4ED4-40B9-88C0-D2F964D59893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896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1BDE-39A8-42CC-8C63-DC42CDF4BDAD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046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4A5B-EF5D-4A60-AAE9-D58BBFF18C10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4574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8127-6D46-4851-8550-6DA9161C9158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92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82D0-7299-492D-911C-DA5CDCEDD047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594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78FF-FBB1-41F3-854C-95C7F03285B1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608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5AFC-AD41-4713-9F4A-75C17E10F1A0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497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B83-CA1B-4A23-A621-166C37248224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81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8CA4-1898-4B0C-82B9-9B5CDCD457F9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973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22F4-2A21-4AF2-A92A-606A9860A0C2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194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375A-78B0-4029-88F3-F82F2766F5AD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243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7EA0-55CF-434F-AB51-139093E6DBEA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67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7ED4-D05A-4FA6-A46F-2D8EE5FDF5A7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50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E640-8536-4334-9A40-47D51CF810F8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782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43FE-2EB3-424B-8314-BF89305CF989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128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82F5-6DDA-4DCF-B6C5-6641C5BD4C92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788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75BF-A4B0-4FA7-9043-5E8BC4B36FAF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4D55-4133-4AEF-8354-75883F6A876B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DEBE-8F3B-461C-85AB-45DDFC8FBF11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A7F4-9B39-40ED-90C7-61F7716D2E0F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90AE-CEFA-45C9-9255-5576A49D8C9B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0793-EB4E-476B-A1AA-2B1D62039D59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45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5144-15C9-4F0C-9DE2-AEE11BA04434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DFC3-4E94-4EDC-99F8-CCAC34589D38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7D56-E096-41D4-9703-6852A32BDED2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A0AC-73E1-4D4A-9A54-99EB8285C23E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AB37-1C71-427F-9BE1-01635C54EA57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E0D-80E6-4138-84AA-DB9C50EF6B79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A07-B62C-4580-85AB-9113EBC62C88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36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3B5-1165-4D04-9785-AF69679F8CC5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226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064B-3394-436D-857D-14BED3BF5170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821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/>
          <p:cNvPicPr>
            <a:picLocks noChangeAspect="1"/>
          </p:cNvPicPr>
          <p:nvPr userDrawn="1"/>
        </p:nvPicPr>
        <p:blipFill>
          <a:blip r:embed="rId12" cstate="print"/>
          <a:srcRect l="6573" r="26717"/>
          <a:stretch>
            <a:fillRect/>
          </a:stretch>
        </p:blipFill>
        <p:spPr bwMode="auto">
          <a:xfrm>
            <a:off x="0" y="0"/>
            <a:ext cx="14823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8A41B-2F5D-4790-8E73-7D5F4977A5E0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8" name="Image 7" descr="S:\Tous\Logos CTREQ\Logo CTREQ + signature INNOVER\CTREQ bleu contour\jpeg\CTREQ_bleu_contour_site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15050" y="6045391"/>
            <a:ext cx="2400300" cy="676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733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9" r:id="rId6"/>
    <p:sldLayoutId id="2147483680" r:id="rId7"/>
    <p:sldLayoutId id="2147483678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CCE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A8282-FE3E-4FC0-9C65-73464E010988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3" cstate="print"/>
          <a:srcRect b="69954"/>
          <a:stretch/>
        </p:blipFill>
        <p:spPr>
          <a:xfrm rot="10800000">
            <a:off x="-793" y="5644717"/>
            <a:ext cx="9144793" cy="1243881"/>
          </a:xfrm>
          <a:prstGeom prst="rect">
            <a:avLst/>
          </a:prstGeom>
        </p:spPr>
      </p:pic>
      <p:pic>
        <p:nvPicPr>
          <p:cNvPr id="9" name="Image 8" descr="S:\Tous\Logos CTREQ\Logo CTREQ + signature INNOVER\CTREQ bleu contour\jpeg\CTREQ_bleu_contour_site.jp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37468" y="230190"/>
            <a:ext cx="2557716" cy="720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64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495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0D23-1EA0-458C-8FB3-45BCAA0D7AD4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019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/>
          <p:cNvPicPr>
            <a:picLocks noChangeAspect="1"/>
          </p:cNvPicPr>
          <p:nvPr userDrawn="1"/>
        </p:nvPicPr>
        <p:blipFill>
          <a:blip r:embed="rId13" cstate="print"/>
          <a:srcRect l="5273" r="28584"/>
          <a:stretch>
            <a:fillRect/>
          </a:stretch>
        </p:blipFill>
        <p:spPr bwMode="auto">
          <a:xfrm>
            <a:off x="0" y="0"/>
            <a:ext cx="2628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72BC-B921-4C12-87E3-6DE1A89A378A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870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1C304-0175-4CDB-9127-4B934ED6E9C1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9646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8A41B-2F5D-4790-8E73-7D5F4977A5E0}" type="datetime4">
              <a:rPr lang="fr-CA" smtClean="0"/>
              <a:t>23 novembre 2018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13" cstate="print"/>
          <a:srcRect b="69954"/>
          <a:stretch/>
        </p:blipFill>
        <p:spPr>
          <a:xfrm rot="10800000">
            <a:off x="-793" y="5644717"/>
            <a:ext cx="9144793" cy="1243881"/>
          </a:xfrm>
          <a:prstGeom prst="rect">
            <a:avLst/>
          </a:prstGeom>
        </p:spPr>
      </p:pic>
      <p:pic>
        <p:nvPicPr>
          <p:cNvPr id="12" name="Image 11" descr="S:\Tous\Logos CTREQ\Logo CTREQ + signature INNOVER\CTREQ bleu contour\jpeg\CTREQ_bleu_contour_site.jp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57950" y="351822"/>
            <a:ext cx="2400300" cy="676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4069" y="909140"/>
            <a:ext cx="8324490" cy="53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100000"/>
              </a:spcBef>
              <a:buClrTx/>
              <a:buSzTx/>
              <a:buNone/>
            </a:pPr>
            <a:r>
              <a:rPr lang="fr-C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décrochage et le retard scolaire en Algérie: Dépister et agir auprès des élèves.</a:t>
            </a:r>
            <a:endParaRPr lang="fr-CA" altLang="fr-FR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ct val="100000"/>
              </a:spcBef>
              <a:buClrTx/>
              <a:buSzTx/>
              <a:buFontTx/>
              <a:buNone/>
            </a:pPr>
            <a:r>
              <a:rPr lang="fr-CA" alt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Présentation en collaboration avec: </a:t>
            </a:r>
            <a:endParaRPr lang="fr-CA" altLang="fr-F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spcBef>
                <a:spcPct val="100000"/>
              </a:spcBef>
              <a:buClrTx/>
              <a:buSzTx/>
              <a:buFontTx/>
              <a:buNone/>
            </a:pPr>
            <a:r>
              <a:rPr lang="fr-CA" alt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Professeure </a:t>
            </a:r>
            <a:r>
              <a:rPr lang="fr-CA" altLang="fr-FR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Zahia</a:t>
            </a:r>
            <a:r>
              <a:rPr lang="fr-CA" alt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CA" alt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Bali</a:t>
            </a:r>
            <a:br>
              <a:rPr lang="fr-CA" alt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CA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Université d’Ouargla Algérie</a:t>
            </a:r>
          </a:p>
          <a:p>
            <a:pPr algn="ctr">
              <a:spcBef>
                <a:spcPct val="100000"/>
              </a:spcBef>
              <a:buClrTx/>
              <a:buSzTx/>
              <a:buFontTx/>
              <a:buNone/>
            </a:pPr>
            <a:endParaRPr lang="fr-CA" altLang="fr-FR" sz="1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ct val="100000"/>
              </a:spcBef>
            </a:pPr>
            <a:r>
              <a:rPr lang="fr-CA" alt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Pierre </a:t>
            </a:r>
            <a:r>
              <a:rPr lang="fr-CA" alt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Potvin, Ph.D., </a:t>
            </a:r>
            <a:r>
              <a:rPr lang="fr-CA" alt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psychoéducateur. </a:t>
            </a:r>
            <a:r>
              <a:rPr lang="fr-CA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r-CA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CA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Professeur titulaire associé, </a:t>
            </a:r>
            <a: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Département </a:t>
            </a:r>
            <a:r>
              <a:rPr lang="fr-CA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psychoéducation, </a:t>
            </a:r>
            <a: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Université du Québec à Trois-Rivières (Québec, Canada), </a:t>
            </a:r>
            <a:b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CA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Chercheur </a:t>
            </a:r>
            <a:r>
              <a:rPr lang="fr-CA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associé, CTREQ </a:t>
            </a:r>
            <a:endParaRPr lang="fr-CA" altLang="fr-FR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100000"/>
              </a:spcBef>
            </a:pPr>
            <a:r>
              <a:rPr lang="fr-CA" alt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26 novembre 2018</a:t>
            </a:r>
            <a:endParaRPr lang="fr-CA" altLang="fr-FR" sz="2000" b="1" dirty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100000"/>
              </a:spcBef>
              <a:buClrTx/>
              <a:buSzTx/>
              <a:buFontTx/>
              <a:buNone/>
            </a:pPr>
            <a:endParaRPr lang="fr-CA" altLang="fr-FR" sz="1600" b="1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1</a:t>
            </a:fld>
            <a:endParaRPr lang="fr-CA" dirty="0"/>
          </a:p>
        </p:txBody>
      </p:sp>
      <p:pic>
        <p:nvPicPr>
          <p:cNvPr id="5" name="Picture 2" descr="C:\Users\potvin\Documents\mes documents\CV\biograph\pierre_potvi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3" y="3835866"/>
            <a:ext cx="1292625" cy="181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10</a:t>
            </a:fld>
            <a:endParaRPr lang="fr-CA" dirty="0"/>
          </a:p>
        </p:txBody>
      </p:sp>
      <p:sp>
        <p:nvSpPr>
          <p:cNvPr id="5" name="TextBox 1"/>
          <p:cNvSpPr txBox="1"/>
          <p:nvPr/>
        </p:nvSpPr>
        <p:spPr>
          <a:xfrm>
            <a:off x="1656272" y="3193729"/>
            <a:ext cx="566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CA" altLang="fr-FR" sz="28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Le type de projet de recherche</a:t>
            </a:r>
          </a:p>
        </p:txBody>
      </p:sp>
    </p:spTree>
    <p:extLst>
      <p:ext uri="{BB962C8B-B14F-4D97-AF65-F5344CB8AC3E}">
        <p14:creationId xmlns:p14="http://schemas.microsoft.com/office/powerpoint/2010/main" val="31466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11</a:t>
            </a:fld>
            <a:endParaRPr lang="fr-CA" dirty="0"/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95030" y="684213"/>
            <a:ext cx="4823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type de projet de recherche (1)</a:t>
            </a:r>
            <a:endParaRPr lang="fr-CA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space réservé du contenu 9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recherche-action</a:t>
            </a:r>
          </a:p>
          <a:p>
            <a:pPr marL="45720" indent="0">
              <a:buNone/>
            </a:pPr>
            <a:endParaRPr lang="fr-CA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fr-FR" dirty="0"/>
              <a:t>Ce type de recherche est centré sur la résolution d’un problème concret dans une situation réelle vécue sur le terrain.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marL="45720" indent="0">
              <a:buNone/>
            </a:pPr>
            <a:r>
              <a:rPr lang="fr-FR" dirty="0" smtClean="0"/>
              <a:t>Il </a:t>
            </a:r>
            <a:r>
              <a:rPr lang="fr-FR" dirty="0"/>
              <a:t>a pour but d’apporter des améliorations aux pratiques éducatives et de contribuer au développement professionnel des participants à la recherche de solutions tout en approfondissant les connaissances sur la situation problématique (</a:t>
            </a:r>
            <a:r>
              <a:rPr lang="fr-FR" dirty="0" err="1"/>
              <a:t>Karsenti</a:t>
            </a:r>
            <a:r>
              <a:rPr lang="fr-FR" dirty="0"/>
              <a:t> et Savoie-Zajc, 2011).</a:t>
            </a:r>
            <a:endParaRPr lang="fr-CA" dirty="0"/>
          </a:p>
          <a:p>
            <a:pPr marL="45720" indent="0">
              <a:buNone/>
            </a:pPr>
            <a:endParaRPr lang="fr-CA" altLang="fr-FR" dirty="0" smtClean="0"/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41526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5" name="TextBox 1"/>
          <p:cNvSpPr txBox="1"/>
          <p:nvPr/>
        </p:nvSpPr>
        <p:spPr>
          <a:xfrm>
            <a:off x="552091" y="3193729"/>
            <a:ext cx="7970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CA" altLang="fr-FR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Développement du Questionnaire de dépistage</a:t>
            </a:r>
            <a:endParaRPr lang="fr-CA" altLang="fr-F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0842" y="684213"/>
            <a:ext cx="7172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Développement du Questionnaire de dépistage (1)</a:t>
            </a:r>
            <a:endParaRPr lang="fr-CA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space réservé du contenu 9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" indent="0">
              <a:buNone/>
            </a:pPr>
            <a:endParaRPr lang="fr-CA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fr-CA" altLang="fr-FR" b="1" i="1" dirty="0" smtClean="0"/>
              <a:t>  </a:t>
            </a:r>
            <a:endParaRPr lang="fr-CA" altLang="fr-FR" dirty="0" smtClean="0"/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28724"/>
            <a:ext cx="8509762" cy="468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14</a:t>
            </a:fld>
            <a:endParaRPr lang="fr-CA" dirty="0"/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3317" y="684213"/>
            <a:ext cx="7087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Développement du</a:t>
            </a: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Questionnaire de dépistage (2)</a:t>
            </a:r>
            <a:endParaRPr lang="fr-CA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space réservé du contenu 9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" indent="0">
              <a:buNone/>
            </a:pPr>
            <a:endParaRPr lang="fr-CA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fr-CA" altLang="fr-FR" b="1" i="1" dirty="0" smtClean="0"/>
              <a:t>  </a:t>
            </a:r>
            <a:endParaRPr lang="fr-CA" altLang="fr-FR" dirty="0" smtClean="0"/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566863"/>
            <a:ext cx="77533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15</a:t>
            </a:fld>
            <a:endParaRPr lang="fr-CA" dirty="0"/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3317" y="684213"/>
            <a:ext cx="7087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Développement du</a:t>
            </a: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Questionnaire de dépistage (3)</a:t>
            </a:r>
            <a:endParaRPr lang="fr-CA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space réservé du contenu 9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" indent="0">
              <a:buNone/>
            </a:pPr>
            <a:endParaRPr lang="fr-CA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fr-CA" altLang="fr-FR" b="1" i="1" dirty="0" smtClean="0"/>
              <a:t>  </a:t>
            </a:r>
            <a:endParaRPr lang="fr-CA" altLang="fr-FR" dirty="0" smtClean="0"/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528763"/>
            <a:ext cx="76771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3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16</a:t>
            </a:fld>
            <a:endParaRPr lang="fr-CA" dirty="0"/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3317" y="684213"/>
            <a:ext cx="7087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Développement du</a:t>
            </a: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Questionnaire de dépistage (4)</a:t>
            </a:r>
            <a:endParaRPr lang="fr-CA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space réservé du contenu 9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" indent="0">
              <a:buNone/>
            </a:pPr>
            <a:endParaRPr lang="fr-CA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fr-CA" altLang="fr-FR" b="1" i="1" dirty="0" smtClean="0"/>
              <a:t>  </a:t>
            </a:r>
            <a:endParaRPr lang="fr-CA" altLang="fr-FR" dirty="0" smtClean="0"/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74" y="1341438"/>
            <a:ext cx="5692621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0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17</a:t>
            </a:fld>
            <a:endParaRPr lang="fr-CA" dirty="0"/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9785" y="684213"/>
            <a:ext cx="5734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Questionnaire de dépistage </a:t>
            </a:r>
            <a:r>
              <a:rPr lang="fr-CA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validé </a:t>
            </a: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(1)</a:t>
            </a:r>
            <a:endParaRPr lang="fr-CA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space réservé du contenu 9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" indent="0">
              <a:buNone/>
            </a:pPr>
            <a:endParaRPr lang="fr-CA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fr-CA" altLang="fr-FR" b="1" i="1" dirty="0" smtClean="0"/>
              <a:t>  </a:t>
            </a:r>
            <a:endParaRPr lang="fr-CA" altLang="fr-FR" dirty="0" smtClean="0"/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7" y="1225129"/>
            <a:ext cx="6780542" cy="543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18</a:t>
            </a:fld>
            <a:endParaRPr lang="fr-CA" dirty="0"/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9785" y="684213"/>
            <a:ext cx="5734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Questionnaire de dépistage </a:t>
            </a:r>
            <a:r>
              <a:rPr lang="fr-CA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validé </a:t>
            </a: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(2)</a:t>
            </a:r>
            <a:endParaRPr lang="fr-CA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space réservé du contenu 9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" indent="0">
              <a:buNone/>
            </a:pPr>
            <a:endParaRPr lang="fr-CA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fr-CA" altLang="fr-FR" b="1" i="1" dirty="0" smtClean="0"/>
              <a:t>  </a:t>
            </a:r>
            <a:endParaRPr lang="fr-CA" altLang="fr-FR" dirty="0" smtClean="0"/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10406"/>
            <a:ext cx="7858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19</a:t>
            </a:fld>
            <a:endParaRPr lang="fr-CA" dirty="0"/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9785" y="684213"/>
            <a:ext cx="5734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Questionnaire de dépistage </a:t>
            </a:r>
            <a:r>
              <a:rPr lang="fr-CA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validé </a:t>
            </a: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(3)</a:t>
            </a:r>
            <a:endParaRPr lang="fr-CA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space réservé du contenu 9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" indent="0">
              <a:buNone/>
            </a:pPr>
            <a:endParaRPr lang="fr-CA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fr-CA" altLang="fr-FR" b="1" i="1" dirty="0" smtClean="0"/>
              <a:t>  </a:t>
            </a:r>
            <a:endParaRPr lang="fr-CA" altLang="fr-FR" dirty="0" smtClean="0"/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1918"/>
            <a:ext cx="79248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4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5" name="TextBox 1"/>
          <p:cNvSpPr txBox="1"/>
          <p:nvPr/>
        </p:nvSpPr>
        <p:spPr>
          <a:xfrm>
            <a:off x="1958196" y="1175148"/>
            <a:ext cx="4465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PLAN DEPRÉSENTATION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space réservé du contenu 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65695" y="1934455"/>
            <a:ext cx="8043467" cy="41682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ct val="0"/>
              </a:spcBef>
              <a:buClrTx/>
              <a:buSzTx/>
              <a:buNone/>
            </a:pPr>
            <a:r>
              <a:rPr lang="fr-CA" altLang="fr-FR" sz="2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fr-CA" altLang="fr-FR" sz="2400" b="1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sz="2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CA" altLang="fr-FR" b="1" dirty="0">
                <a:latin typeface="Calibri" charset="0"/>
                <a:ea typeface="Calibri" charset="0"/>
                <a:cs typeface="Calibri" charset="0"/>
              </a:rPr>
              <a:t>Ce que la recherche nous dit sur le décrochage scolaire </a:t>
            </a:r>
          </a:p>
          <a:p>
            <a:pPr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sz="2400" b="1" i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CA" altLang="fr-FR" b="1" dirty="0">
                <a:latin typeface="Calibri" charset="0"/>
                <a:ea typeface="Calibri" charset="0"/>
                <a:cs typeface="Calibri" charset="0"/>
              </a:rPr>
              <a:t>Les types d’élèves à risque</a:t>
            </a:r>
          </a:p>
          <a:p>
            <a:pPr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b="1" i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CA" b="1" dirty="0" smtClean="0">
                <a:latin typeface="Calibri" charset="0"/>
                <a:ea typeface="Calibri" charset="0"/>
                <a:cs typeface="Calibri" charset="0"/>
              </a:rPr>
              <a:t>Statistiques d’élèves à risque</a:t>
            </a:r>
          </a:p>
          <a:p>
            <a:pPr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b="1" dirty="0" smtClean="0">
                <a:latin typeface="Calibri" charset="0"/>
                <a:ea typeface="Calibri" charset="0"/>
                <a:cs typeface="Calibri" charset="0"/>
              </a:rPr>
              <a:t> Le type de projet de recherche</a:t>
            </a:r>
          </a:p>
          <a:p>
            <a:pPr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b="1" dirty="0" smtClean="0">
                <a:latin typeface="Calibri" charset="0"/>
                <a:ea typeface="Calibri" charset="0"/>
                <a:cs typeface="Calibri" charset="0"/>
              </a:rPr>
              <a:t> Le questionnaire de dépistage</a:t>
            </a:r>
          </a:p>
          <a:p>
            <a:pPr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CA" altLang="fr-FR" b="1" dirty="0" smtClean="0">
                <a:latin typeface="Calibri" charset="0"/>
                <a:ea typeface="Calibri" charset="0"/>
                <a:cs typeface="Calibri" charset="0"/>
              </a:rPr>
              <a:t>Suite du projet</a:t>
            </a:r>
          </a:p>
          <a:p>
            <a:pPr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b="1" dirty="0" smtClean="0">
                <a:latin typeface="Calibri" charset="0"/>
                <a:ea typeface="Calibri" charset="0"/>
                <a:cs typeface="Calibri" charset="0"/>
              </a:rPr>
              <a:t> Échange sur la réalité de l’éducation en Algérie</a:t>
            </a:r>
            <a:r>
              <a:rPr lang="fr-CA" altLang="fr-FR" sz="2400" b="1" i="1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r-CA" altLang="fr-FR" sz="2400" b="1" i="1" dirty="0" smtClean="0">
                <a:latin typeface="Calibri" charset="0"/>
                <a:ea typeface="Calibri" charset="0"/>
                <a:cs typeface="Calibri" charset="0"/>
              </a:rPr>
            </a:br>
            <a:endParaRPr lang="fr-CA" altLang="fr-FR" sz="2400" b="1" i="1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20</a:t>
            </a:fld>
            <a:endParaRPr lang="fr-CA" dirty="0"/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9785" y="684213"/>
            <a:ext cx="5734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Questionnaire de dépistage </a:t>
            </a:r>
            <a:r>
              <a:rPr lang="fr-CA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validé </a:t>
            </a: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(4)</a:t>
            </a:r>
            <a:endParaRPr lang="fr-CA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space réservé du contenu 9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" indent="0">
              <a:buNone/>
            </a:pPr>
            <a:endParaRPr lang="fr-CA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fr-CA" altLang="fr-FR" b="1" i="1" dirty="0" smtClean="0"/>
              <a:t>  </a:t>
            </a:r>
            <a:endParaRPr lang="fr-CA" altLang="fr-FR" dirty="0" smtClean="0"/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234476"/>
            <a:ext cx="82105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2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21</a:t>
            </a:fld>
            <a:endParaRPr lang="fr-CA" dirty="0"/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9786" y="684213"/>
            <a:ext cx="5734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Questionnaire de dépistage validé (1)</a:t>
            </a:r>
            <a:endParaRPr lang="fr-CA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space réservé du contenu 9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" indent="0">
              <a:buNone/>
            </a:pPr>
            <a:endParaRPr lang="fr-CA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fr-CA" altLang="fr-FR" b="1" i="1" dirty="0" smtClean="0"/>
              <a:t>  </a:t>
            </a:r>
            <a:endParaRPr lang="fr-CA" altLang="fr-FR" dirty="0" smtClean="0"/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87" y="1428570"/>
            <a:ext cx="75247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70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22</a:t>
            </a:fld>
            <a:endParaRPr lang="fr-CA" dirty="0"/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9785" y="684213"/>
            <a:ext cx="5734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Questionnaire de dépistage </a:t>
            </a:r>
            <a:r>
              <a:rPr lang="fr-CA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validé </a:t>
            </a: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(6)</a:t>
            </a:r>
            <a:endParaRPr lang="fr-CA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space réservé du contenu 9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" indent="0">
              <a:buNone/>
            </a:pPr>
            <a:endParaRPr lang="fr-CA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fr-CA" altLang="fr-FR" b="1" i="1" dirty="0" smtClean="0"/>
              <a:t>  </a:t>
            </a:r>
            <a:endParaRPr lang="fr-CA" altLang="fr-FR" dirty="0" smtClean="0"/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824038"/>
            <a:ext cx="61341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41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23</a:t>
            </a:fld>
            <a:endParaRPr lang="fr-CA" dirty="0"/>
          </a:p>
        </p:txBody>
      </p:sp>
      <p:sp>
        <p:nvSpPr>
          <p:cNvPr id="5" name="TextBox 1"/>
          <p:cNvSpPr txBox="1"/>
          <p:nvPr/>
        </p:nvSpPr>
        <p:spPr>
          <a:xfrm>
            <a:off x="552091" y="3193729"/>
            <a:ext cx="7970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CA" altLang="fr-F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Suite du projet de recherche  </a:t>
            </a:r>
            <a:endParaRPr lang="fr-CA" altLang="fr-F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24</a:t>
            </a:fld>
            <a:endParaRPr lang="fr-CA" dirty="0"/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4792" y="684213"/>
            <a:ext cx="4224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Suite du projet de recherche  </a:t>
            </a:r>
            <a:endParaRPr lang="fr-CA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space réservé du contenu 9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opérations</a:t>
            </a:r>
          </a:p>
          <a:p>
            <a:pPr marL="45720" indent="0">
              <a:buNone/>
            </a:pPr>
            <a:endParaRPr lang="fr-CA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altLang="fr-FR" b="1" i="1" dirty="0" smtClean="0"/>
              <a:t>Échantillon – </a:t>
            </a:r>
            <a:r>
              <a:rPr lang="fr-CA" altLang="fr-FR" dirty="0" smtClean="0"/>
              <a:t>Identification des écoles – des directions – des enseignants participants au projet</a:t>
            </a:r>
            <a:br>
              <a:rPr lang="fr-CA" altLang="fr-FR" dirty="0" smtClean="0"/>
            </a:br>
            <a:endParaRPr lang="fr-CA" altLang="fr-FR" b="1" i="1" dirty="0" smtClean="0"/>
          </a:p>
          <a:p>
            <a:r>
              <a:rPr lang="fr-CA" altLang="fr-FR" b="1" i="1" dirty="0" smtClean="0"/>
              <a:t>La collecte des données </a:t>
            </a:r>
            <a:r>
              <a:rPr lang="fr-CA" altLang="fr-FR" dirty="0" smtClean="0"/>
              <a:t>– le questionnaire de dépistage des types d’élèves – (identifier les besoins – connaître l’ampleur du problème)</a:t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2434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25</a:t>
            </a:fld>
            <a:endParaRPr lang="fr-CA" dirty="0"/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95030" y="684213"/>
            <a:ext cx="4823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type de projet de recherche (3)</a:t>
            </a:r>
            <a:endParaRPr lang="fr-CA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space réservé du contenu 9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opérations</a:t>
            </a:r>
          </a:p>
          <a:p>
            <a:pPr marL="45720" indent="0">
              <a:buNone/>
            </a:pPr>
            <a:endParaRPr lang="fr-CA" alt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altLang="fr-FR" b="1" i="1" dirty="0"/>
              <a:t>Analyse des besoins et priorités </a:t>
            </a:r>
            <a:r>
              <a:rPr lang="fr-CA" altLang="fr-FR" dirty="0"/>
              <a:t> - rencontre des directions et des enseignants et présentation des résultats du dépistage – échange sur la priorité des besoins</a:t>
            </a:r>
          </a:p>
          <a:p>
            <a:endParaRPr lang="fr-CA" altLang="fr-FR" b="1" i="1" dirty="0" smtClean="0"/>
          </a:p>
          <a:p>
            <a:r>
              <a:rPr lang="fr-CA" altLang="fr-FR" b="1" i="1" dirty="0" smtClean="0"/>
              <a:t>Action</a:t>
            </a:r>
            <a:r>
              <a:rPr lang="fr-CA" altLang="fr-FR" dirty="0" smtClean="0"/>
              <a:t> – accompagnement des écoles et enseignants sur les actions à mettre en place (relation enseignant-élève – gestion de classe – aide aux élèves en difficulté)</a:t>
            </a:r>
            <a:br>
              <a:rPr lang="fr-CA" altLang="fr-FR" dirty="0" smtClean="0"/>
            </a:br>
            <a:endParaRPr lang="fr-CA" altLang="fr-FR" dirty="0" smtClean="0"/>
          </a:p>
          <a:p>
            <a:r>
              <a:rPr lang="fr-CA" altLang="fr-FR" b="1" i="1" dirty="0" smtClean="0"/>
              <a:t>Évaluation - </a:t>
            </a:r>
            <a:r>
              <a:rPr lang="fr-CA" altLang="fr-FR" dirty="0" smtClean="0"/>
              <a:t> analyse des résultats – améliorations possibles</a:t>
            </a:r>
            <a:endParaRPr lang="fr-CA" altLang="fr-FR" b="1" i="1" dirty="0" smtClean="0"/>
          </a:p>
          <a:p>
            <a:endParaRPr lang="fr-CA" altLang="fr-FR" dirty="0" smtClean="0"/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14891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26</a:t>
            </a:fld>
            <a:endParaRPr lang="fr-CA" dirty="0"/>
          </a:p>
        </p:txBody>
      </p:sp>
      <p:sp>
        <p:nvSpPr>
          <p:cNvPr id="4" name="ZoneText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32" y="1196975"/>
            <a:ext cx="76975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617537" lvl="2" indent="-342900" algn="ctr">
              <a:buClr>
                <a:srgbClr val="D4E336"/>
              </a:buClr>
              <a:buSzPct val="95000"/>
              <a:defRPr/>
            </a:pPr>
            <a:r>
              <a:rPr lang="fr-CA" alt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et Échanges</a:t>
            </a:r>
          </a:p>
          <a:p>
            <a:pPr marL="617537" lvl="2" indent="-342900" algn="ctr">
              <a:buClr>
                <a:srgbClr val="D4E336"/>
              </a:buClr>
              <a:buSzPct val="95000"/>
              <a:defRPr/>
            </a:pPr>
            <a:r>
              <a:rPr lang="fr-CA" altLang="fr-FR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Échange sur la réalité de l’éducation en Algérie</a:t>
            </a:r>
            <a:r>
              <a:rPr lang="fr-CA" altLang="fr-FR" sz="3600" b="1" i="1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r-CA" altLang="fr-FR" sz="3600" b="1" i="1" dirty="0">
                <a:latin typeface="Calibri" charset="0"/>
                <a:ea typeface="Calibri" charset="0"/>
                <a:cs typeface="Calibri" charset="0"/>
              </a:rPr>
            </a:br>
            <a:endParaRPr lang="fr-CA" altLang="fr-F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Résultats de recherche d'images pour « Question »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88" y="2581970"/>
            <a:ext cx="2487613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83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5" name="TextBox 1"/>
          <p:cNvSpPr txBox="1"/>
          <p:nvPr/>
        </p:nvSpPr>
        <p:spPr>
          <a:xfrm>
            <a:off x="1570008" y="3193729"/>
            <a:ext cx="5667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CA" altLang="fr-F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Ce que la recherche nous dit sur le décrochage scolaire </a:t>
            </a:r>
          </a:p>
        </p:txBody>
      </p:sp>
    </p:spTree>
    <p:extLst>
      <p:ext uri="{BB962C8B-B14F-4D97-AF65-F5344CB8AC3E}">
        <p14:creationId xmlns:p14="http://schemas.microsoft.com/office/powerpoint/2010/main" val="40314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1750" y="684213"/>
            <a:ext cx="7890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Ce que la recherche nous dit sur le décrochage scolaire </a:t>
            </a:r>
            <a:endParaRPr lang="fr-CA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space réservé du contenu 9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altLang="fr-FR" sz="2400" dirty="0" smtClean="0"/>
              <a:t>Plusieurs études ont établi un lien entre les élèves à</a:t>
            </a:r>
            <a:br>
              <a:rPr lang="fr-CA" altLang="fr-FR" sz="2400" dirty="0" smtClean="0"/>
            </a:br>
            <a:r>
              <a:rPr lang="fr-CA" altLang="fr-FR" sz="2400" dirty="0" smtClean="0"/>
              <a:t>risque au préscolaire / primaire et les difficultés d’adaptation scolaire et sociale et le décrochage au secondaire.</a:t>
            </a:r>
            <a:br>
              <a:rPr lang="fr-CA" altLang="fr-FR" sz="2400" dirty="0" smtClean="0"/>
            </a:br>
            <a:endParaRPr lang="fr-CA" altLang="fr-FR" sz="2400" dirty="0" smtClean="0"/>
          </a:p>
          <a:p>
            <a:r>
              <a:rPr lang="fr-CA" altLang="fr-FR" sz="2400" dirty="0" smtClean="0"/>
              <a:t>Le décrochage scolaire au secondaire se développe suite à un long processus débutant au préscolaire / primaire. </a:t>
            </a:r>
            <a:br>
              <a:rPr lang="fr-CA" altLang="fr-FR" sz="2400" dirty="0" smtClean="0"/>
            </a:br>
            <a:endParaRPr lang="fr-CA" altLang="fr-FR" sz="2400" dirty="0" smtClean="0"/>
          </a:p>
          <a:p>
            <a:r>
              <a:rPr lang="fr-CA" altLang="fr-FR" sz="2400" dirty="0" smtClean="0"/>
              <a:t>L’intervention préventive au préscolaire / primaire est un facteur de protection pour les élèves à risque.</a:t>
            </a:r>
            <a:br>
              <a:rPr lang="fr-CA" altLang="fr-FR" sz="2400" dirty="0" smtClean="0"/>
            </a:br>
            <a:endParaRPr lang="fr-CA" altLang="fr-FR" sz="2400" dirty="0" smtClean="0"/>
          </a:p>
          <a:p>
            <a:r>
              <a:rPr lang="fr-CA" altLang="fr-FR" sz="2400" dirty="0" smtClean="0"/>
              <a:t>L’intervention préventive doit être conçue comme une intervention continue du primaire au secondaire.</a:t>
            </a:r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6132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918" y="684213"/>
            <a:ext cx="8351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Ce que la recherche nous dit sur le décrochage scolaire (2) </a:t>
            </a:r>
            <a:endParaRPr lang="fr-CA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space réservé du contenu 9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1341438"/>
            <a:ext cx="8229600" cy="4967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altLang="fr-FR" sz="2400" dirty="0" smtClean="0"/>
              <a:t>L’un des facteurs le plus important comme prédicteur du décrochage scolaire, c’est </a:t>
            </a:r>
            <a:r>
              <a:rPr lang="fr-CA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réussite dans les matières de base</a:t>
            </a:r>
            <a:r>
              <a:rPr lang="fr-CA" altLang="fr-FR" sz="2400" dirty="0" smtClean="0"/>
              <a:t> (langue, mathématiques, etc.)</a:t>
            </a:r>
            <a:br>
              <a:rPr lang="fr-CA" altLang="fr-FR" sz="2400" dirty="0" smtClean="0"/>
            </a:br>
            <a:endParaRPr lang="fr-CA" altLang="fr-FR" sz="2400" dirty="0" smtClean="0"/>
          </a:p>
          <a:p>
            <a:r>
              <a:rPr lang="fr-CA" altLang="fr-FR" sz="2400" dirty="0" smtClean="0"/>
              <a:t>Ce qui favorise la réussite scolaire:</a:t>
            </a:r>
          </a:p>
          <a:p>
            <a:pPr lvl="1"/>
            <a:r>
              <a:rPr lang="fr-CA" altLang="fr-FR" dirty="0" smtClean="0"/>
              <a:t>La relation de bienveillance enseignant-élève</a:t>
            </a:r>
          </a:p>
          <a:p>
            <a:pPr lvl="1"/>
            <a:r>
              <a:rPr lang="fr-CA" altLang="fr-FR" dirty="0" smtClean="0"/>
              <a:t>Le climat de classe axé sur l’apprentissage</a:t>
            </a:r>
          </a:p>
          <a:p>
            <a:pPr lvl="1"/>
            <a:r>
              <a:rPr lang="fr-CA" altLang="fr-FR" dirty="0" smtClean="0"/>
              <a:t>La gestion de classe</a:t>
            </a:r>
          </a:p>
          <a:p>
            <a:pPr lvl="1"/>
            <a:r>
              <a:rPr lang="fr-CA" altLang="fr-FR" dirty="0" smtClean="0"/>
              <a:t>La collaboration parent – enseignant - école</a:t>
            </a:r>
          </a:p>
          <a:p>
            <a:pPr lvl="1"/>
            <a:endParaRPr lang="fr-CA" altLang="fr-FR" dirty="0" smtClean="0"/>
          </a:p>
          <a:p>
            <a:pPr>
              <a:buFont typeface="Wingdings 2" pitchFamily="18" charset="2"/>
              <a:buNone/>
            </a:pP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  <a:p>
            <a:endParaRPr lang="fr-CA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4383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5" name="TextBox 1"/>
          <p:cNvSpPr txBox="1"/>
          <p:nvPr/>
        </p:nvSpPr>
        <p:spPr>
          <a:xfrm>
            <a:off x="1570008" y="3193729"/>
            <a:ext cx="566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CA" altLang="fr-F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Les types d’élèves à risque</a:t>
            </a:r>
          </a:p>
        </p:txBody>
      </p:sp>
    </p:spTree>
    <p:extLst>
      <p:ext uri="{BB962C8B-B14F-4D97-AF65-F5344CB8AC3E}">
        <p14:creationId xmlns:p14="http://schemas.microsoft.com/office/powerpoint/2010/main" val="2190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5" name="ZoneText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0113" y="765175"/>
            <a:ext cx="7129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b="1" dirty="0">
                <a:latin typeface="Arial Black" pitchFamily="34" charset="0"/>
              </a:rPr>
              <a:t>Les </a:t>
            </a:r>
            <a:r>
              <a:rPr lang="fr-CA" altLang="fr-FR" sz="1600" b="1" dirty="0" smtClean="0">
                <a:latin typeface="Arial Black" pitchFamily="34" charset="0"/>
              </a:rPr>
              <a:t>types </a:t>
            </a:r>
            <a:r>
              <a:rPr lang="fr-CA" altLang="fr-FR" sz="1600" b="1" dirty="0">
                <a:latin typeface="Arial Black" pitchFamily="34" charset="0"/>
              </a:rPr>
              <a:t>d’élèves à risque </a:t>
            </a:r>
            <a:endParaRPr lang="fr-CA" altLang="fr-FR" sz="3600" dirty="0">
              <a:latin typeface="Arial Black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5592658"/>
              </p:ext>
            </p:extLst>
          </p:nvPr>
        </p:nvGraphicFramePr>
        <p:xfrm>
          <a:off x="1498122" y="1397000"/>
          <a:ext cx="6096000" cy="4532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93011"/>
                <a:gridCol w="1454989"/>
                <a:gridCol w="1524000"/>
              </a:tblGrid>
              <a:tr h="640267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smtClean="0"/>
                        <a:t>Difficultés d’apprentissage</a:t>
                      </a:r>
                      <a:endParaRPr lang="fr-CA" sz="1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Difficultés comportement extériorisées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Difficultés comportement intériorisées</a:t>
                      </a:r>
                      <a:endParaRPr kumimoji="0" lang="fr-C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Peu motivé</a:t>
                      </a:r>
                      <a:endParaRPr kumimoji="0" lang="fr-C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</a:tr>
              <a:tr h="594459">
                <a:tc>
                  <a:txBody>
                    <a:bodyPr/>
                    <a:lstStyle/>
                    <a:p>
                      <a:pPr algn="ctr"/>
                      <a:r>
                        <a:rPr lang="fr-CA" sz="1100" b="1" dirty="0" smtClean="0"/>
                        <a:t>45% des élèves à risque  (1)</a:t>
                      </a:r>
                      <a:endParaRPr lang="fr-CA" sz="11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 smtClean="0"/>
                        <a:t>25% des élèves à risque  </a:t>
                      </a:r>
                    </a:p>
                    <a:p>
                      <a:pPr algn="ctr"/>
                      <a:endParaRPr lang="fr-CA" sz="11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 smtClean="0"/>
                        <a:t>18% des élèves à risque  </a:t>
                      </a:r>
                    </a:p>
                    <a:p>
                      <a:pPr algn="ctr"/>
                      <a:endParaRPr lang="fr-CA" sz="11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 smtClean="0"/>
                        <a:t>11% des élèves à risque  </a:t>
                      </a:r>
                    </a:p>
                    <a:p>
                      <a:pPr algn="ctr"/>
                      <a:endParaRPr lang="fr-CA" sz="1100" b="1" dirty="0"/>
                    </a:p>
                  </a:txBody>
                  <a:tcPr marT="45734" marB="45734"/>
                </a:tc>
              </a:tr>
              <a:tr h="594459"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Difficulté au niveau du langage </a:t>
                      </a:r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Comportements agressifs</a:t>
                      </a:r>
                    </a:p>
                    <a:p>
                      <a:pPr algn="ctr"/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Anxiété, crainte, peur</a:t>
                      </a:r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</a:tr>
              <a:tr h="594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Retard en lecture  dyslexie</a:t>
                      </a:r>
                    </a:p>
                    <a:p>
                      <a:pPr algn="ctr"/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 oppositionnel avec provocation (TOP)</a:t>
                      </a:r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Tristesse, signes dépressif</a:t>
                      </a:r>
                    </a:p>
                    <a:p>
                      <a:pPr algn="ctr"/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</a:tr>
              <a:tr h="7621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Retard en écriture  dysorthographie,  dyspraxie</a:t>
                      </a:r>
                    </a:p>
                    <a:p>
                      <a:pPr algn="ctr"/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 des conduites (plus grave)</a:t>
                      </a:r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Retrait social, rejet </a:t>
                      </a:r>
                      <a:b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pairs </a:t>
                      </a:r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</a:tr>
              <a:tr h="548801"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Retard en calcul</a:t>
                      </a:r>
                    </a:p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dyscalculie</a:t>
                      </a:r>
                      <a:r>
                        <a:rPr kumimoji="0"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 de déficit</a:t>
                      </a:r>
                    </a:p>
                    <a:p>
                      <a:pPr algn="ctr"/>
                      <a:r>
                        <a:rPr kumimoji="0" lang="fr-C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attention/hyperactivité </a:t>
                      </a:r>
                      <a:br>
                        <a:rPr kumimoji="0" lang="fr-C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C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TDAH</a:t>
                      </a:r>
                      <a:endParaRPr kumimoji="0" lang="fr-CA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</a:tr>
              <a:tr h="426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Déficit d’attention </a:t>
                      </a:r>
                    </a:p>
                    <a:p>
                      <a:pPr algn="ctr"/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</a:tr>
              <a:tr h="370948">
                <a:tc>
                  <a:txBody>
                    <a:bodyPr/>
                    <a:lstStyle/>
                    <a:p>
                      <a:pPr algn="ctr"/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 dirty="0"/>
                    </a:p>
                  </a:txBody>
                  <a:tcPr marT="45734" marB="457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5" name="TextBox 1"/>
          <p:cNvSpPr txBox="1"/>
          <p:nvPr/>
        </p:nvSpPr>
        <p:spPr>
          <a:xfrm>
            <a:off x="1656272" y="3193729"/>
            <a:ext cx="566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CA" altLang="fr-F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Les </a:t>
            </a:r>
            <a:r>
              <a:rPr lang="fr-CA" altLang="fr-F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statistiques d’élèves à risque</a:t>
            </a:r>
            <a:endParaRPr lang="fr-CA" altLang="fr-F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9</a:t>
            </a:fld>
            <a:endParaRPr lang="fr-CA" dirty="0"/>
          </a:p>
        </p:txBody>
      </p:sp>
      <p:sp>
        <p:nvSpPr>
          <p:cNvPr id="5" name="ZoneText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0113" y="765175"/>
            <a:ext cx="7129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 b="1" dirty="0" smtClean="0">
                <a:latin typeface="Arial Black" pitchFamily="34" charset="0"/>
              </a:rPr>
              <a:t>Statistiques d’élèves </a:t>
            </a:r>
            <a:r>
              <a:rPr lang="fr-CA" altLang="fr-FR" sz="1600" b="1" dirty="0">
                <a:latin typeface="Arial Black" pitchFamily="34" charset="0"/>
              </a:rPr>
              <a:t>à risque </a:t>
            </a:r>
            <a:endParaRPr lang="fr-CA" altLang="fr-FR" sz="3600" dirty="0">
              <a:latin typeface="Arial Black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90945"/>
              </p:ext>
            </p:extLst>
          </p:nvPr>
        </p:nvGraphicFramePr>
        <p:xfrm>
          <a:off x="794745" y="1480457"/>
          <a:ext cx="7416799" cy="2879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937"/>
                <a:gridCol w="746594"/>
                <a:gridCol w="746594"/>
                <a:gridCol w="841100"/>
                <a:gridCol w="746594"/>
                <a:gridCol w="841100"/>
                <a:gridCol w="519780"/>
                <a:gridCol w="841100"/>
              </a:tblGrid>
              <a:tr h="1151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smtClean="0">
                          <a:effectLst/>
                        </a:rPr>
                        <a:t>CS - A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Types </a:t>
                      </a:r>
                      <a:r>
                        <a:rPr lang="fr-CA" sz="1600" dirty="0">
                          <a:effectLst/>
                        </a:rPr>
                        <a:t>d’écoles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Nb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À Risque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À Risque </a:t>
                      </a:r>
                      <a:endParaRPr lang="fr-C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Garçons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À Risque </a:t>
                      </a:r>
                      <a:endParaRPr lang="fr-C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Filles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Régulier 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614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effectLst/>
                        </a:rPr>
                        <a:t>158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26 %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96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30 %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62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21 %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SIAA (Défavorisé)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1005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effectLst/>
                        </a:rPr>
                        <a:t>330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33 %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206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40 %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124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25 %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Total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1619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effectLst/>
                        </a:rPr>
                        <a:t>488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30 %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302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36 %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186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24 %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Flèche vers le bas 7"/>
          <p:cNvSpPr/>
          <p:nvPr/>
        </p:nvSpPr>
        <p:spPr>
          <a:xfrm>
            <a:off x="4658265" y="2536166"/>
            <a:ext cx="224287" cy="17252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 vers le bas 8"/>
          <p:cNvSpPr/>
          <p:nvPr/>
        </p:nvSpPr>
        <p:spPr>
          <a:xfrm rot="16200000">
            <a:off x="567908" y="2805021"/>
            <a:ext cx="224287" cy="244415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79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27007</TotalTime>
  <Words>574</Words>
  <Application>Microsoft Office PowerPoint</Application>
  <PresentationFormat>Affichage à l'écran (4:3)</PresentationFormat>
  <Paragraphs>193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1_Conception personnalisée</vt:lpstr>
      <vt:lpstr>3_Conception personnalisée</vt:lpstr>
      <vt:lpstr>2_Conception personnalisée</vt:lpstr>
      <vt:lpstr>Conception personnalisée</vt:lpstr>
      <vt:lpstr>4_Conception personnalisée</vt:lpstr>
      <vt:lpstr>Sillage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d’une approche harmonisée de travail  en développement des individus et des communautés  en contexte de défavorisation</dc:title>
  <dc:creator>La boite a projet</dc:creator>
  <cp:lastModifiedBy>PIERRE.POTVIN@UQTR.CA</cp:lastModifiedBy>
  <cp:revision>337</cp:revision>
  <cp:lastPrinted>2017-05-04T14:18:10Z</cp:lastPrinted>
  <dcterms:created xsi:type="dcterms:W3CDTF">2015-08-20T10:10:43Z</dcterms:created>
  <dcterms:modified xsi:type="dcterms:W3CDTF">2018-11-23T18:21:35Z</dcterms:modified>
</cp:coreProperties>
</file>